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62" r:id="rId2"/>
    <p:sldId id="264" r:id="rId3"/>
    <p:sldId id="278" r:id="rId4"/>
    <p:sldId id="259" r:id="rId5"/>
    <p:sldId id="269" r:id="rId6"/>
    <p:sldId id="261" r:id="rId7"/>
    <p:sldId id="270" r:id="rId8"/>
    <p:sldId id="279" r:id="rId9"/>
    <p:sldId id="281" r:id="rId10"/>
    <p:sldId id="271" r:id="rId11"/>
    <p:sldId id="280" r:id="rId12"/>
    <p:sldId id="273" r:id="rId13"/>
    <p:sldId id="272" r:id="rId14"/>
    <p:sldId id="274" r:id="rId15"/>
    <p:sldId id="276" r:id="rId16"/>
    <p:sldId id="275" r:id="rId17"/>
    <p:sldId id="260" r:id="rId18"/>
    <p:sldId id="277" r:id="rId19"/>
    <p:sldId id="256" r:id="rId20"/>
    <p:sldId id="26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7E2"/>
    <a:srgbClr val="FC9ACB"/>
    <a:srgbClr val="B2B2B2"/>
    <a:srgbClr val="F9F3EB"/>
    <a:srgbClr val="F6ECDE"/>
    <a:srgbClr val="F2E3CE"/>
    <a:srgbClr val="ECD7BA"/>
    <a:srgbClr val="D9D5B5"/>
    <a:srgbClr val="C7C7C7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Style foncé 1 - Accentuation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Style foncé 2 - Accentuation 5/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Style foncé 2 - Accentuation 3/Accentuation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Style foncé 2 - Accentuation 1/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Style foncé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6D9F66E-5EB9-4882-86FB-DCBF35E3C3E4}" styleName="Style moyen 4 - Accentuation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Style moyen 3 - 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02" autoAdjust="0"/>
    <p:restoredTop sz="95515" autoAdjust="0"/>
  </p:normalViewPr>
  <p:slideViewPr>
    <p:cSldViewPr>
      <p:cViewPr>
        <p:scale>
          <a:sx n="75" d="100"/>
          <a:sy n="75" d="100"/>
        </p:scale>
        <p:origin x="-570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00DA15-4872-4571-B024-7AD4419A7C2D}" type="datetimeFigureOut">
              <a:rPr lang="en-GB" smtClean="0"/>
              <a:t>25/05/2015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22D5C-3639-409E-BA22-17691F47D18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300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smtClean="0"/>
              <a:t>40% </a:t>
            </a:r>
            <a:r>
              <a:rPr lang="fr-FR" dirty="0" smtClean="0"/>
              <a:t>des personnes partiront de votre site s’il prend </a:t>
            </a:r>
            <a:r>
              <a:rPr lang="fr-FR" b="1" dirty="0" smtClean="0"/>
              <a:t>plus de 3 secondes </a:t>
            </a:r>
            <a:r>
              <a:rPr lang="fr-FR" dirty="0" smtClean="0"/>
              <a:t>à s’afficher entièrement</a:t>
            </a:r>
            <a:endParaRPr lang="en-GB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b="1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smtClean="0"/>
              <a:t>10 secondes </a:t>
            </a:r>
            <a:r>
              <a:rPr lang="fr-FR" dirty="0" smtClean="0"/>
              <a:t>: C’est le temps que vous avez pour intéresser et convaincre les visiteurs du site sur les produits et les services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22D5C-3639-409E-BA22-17691F47D18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477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Selon le type</a:t>
            </a:r>
            <a:r>
              <a:rPr lang="fr-FR" baseline="0" dirty="0" smtClean="0"/>
              <a:t> de recherche </a:t>
            </a:r>
            <a:r>
              <a:rPr lang="fr-FR" baseline="0" dirty="0" err="1" smtClean="0"/>
              <a:t>selectionné</a:t>
            </a:r>
            <a:r>
              <a:rPr lang="fr-FR" baseline="0" dirty="0" smtClean="0"/>
              <a:t> par l’utilisateur, la valeur envoyée en GET n’est pas la même. </a:t>
            </a:r>
          </a:p>
          <a:p>
            <a:pPr marL="171450" indent="-171450">
              <a:buFont typeface="Wingdings" pitchFamily="2" charset="2"/>
              <a:buChar char="è"/>
            </a:pPr>
            <a:r>
              <a:rPr lang="fr-FR" baseline="0" dirty="0" smtClean="0">
                <a:sym typeface="Wingdings" panose="05000000000000000000" pitchFamily="2" charset="2"/>
              </a:rPr>
              <a:t>Cette valeur est testée. Pour chaque valeur, on a une requête SQL correspondant</a:t>
            </a:r>
          </a:p>
          <a:p>
            <a:pPr marL="171450" indent="-171450">
              <a:buFont typeface="Wingdings" pitchFamily="2" charset="2"/>
              <a:buChar char="è"/>
            </a:pPr>
            <a:endParaRPr lang="fr-FR" baseline="0" dirty="0" smtClean="0">
              <a:sym typeface="Wingdings" panose="05000000000000000000" pitchFamily="2" charset="2"/>
            </a:endParaRPr>
          </a:p>
          <a:p>
            <a:pPr marL="0" indent="0">
              <a:buFont typeface="Wingdings" pitchFamily="2" charset="2"/>
              <a:buNone/>
            </a:pPr>
            <a:r>
              <a:rPr lang="fr-FR" baseline="0" dirty="0" smtClean="0">
                <a:sym typeface="Wingdings" panose="05000000000000000000" pitchFamily="2" charset="2"/>
              </a:rPr>
              <a:t>Lorsque l’utilisateur sélectionne une recherche par genre, une liste déroulante apparaît. Elle correspond à celle utilisée dans le cadre de l’</a:t>
            </a:r>
            <a:r>
              <a:rPr lang="fr-FR" baseline="0" dirty="0" err="1" smtClean="0">
                <a:sym typeface="Wingdings" panose="05000000000000000000" pitchFamily="2" charset="2"/>
              </a:rPr>
              <a:t>upload</a:t>
            </a:r>
            <a:r>
              <a:rPr lang="fr-FR" baseline="0" dirty="0" smtClean="0">
                <a:sym typeface="Wingdings" panose="05000000000000000000" pitchFamily="2" charset="2"/>
              </a:rPr>
              <a:t> de musiques. </a:t>
            </a:r>
          </a:p>
          <a:p>
            <a:pPr marL="0" indent="0">
              <a:buFont typeface="Wingdings" pitchFamily="2" charset="2"/>
              <a:buNone/>
            </a:pPr>
            <a:endParaRPr lang="fr-FR" baseline="0" dirty="0" smtClean="0">
              <a:sym typeface="Wingdings" panose="05000000000000000000" pitchFamily="2" charset="2"/>
            </a:endParaRPr>
          </a:p>
          <a:p>
            <a:pPr marL="0" indent="0">
              <a:buFont typeface="Wingdings" pitchFamily="2" charset="2"/>
              <a:buNone/>
            </a:pPr>
            <a:r>
              <a:rPr lang="fr-FR" baseline="0" dirty="0" smtClean="0">
                <a:sym typeface="Wingdings" panose="05000000000000000000" pitchFamily="2" charset="2"/>
              </a:rPr>
              <a:t>On a utilisé du </a:t>
            </a:r>
            <a:r>
              <a:rPr lang="fr-FR" baseline="0" dirty="0" err="1" smtClean="0">
                <a:sym typeface="Wingdings" panose="05000000000000000000" pitchFamily="2" charset="2"/>
              </a:rPr>
              <a:t>Javascript</a:t>
            </a:r>
            <a:r>
              <a:rPr lang="fr-FR" baseline="0" dirty="0" smtClean="0">
                <a:sym typeface="Wingdings" panose="05000000000000000000" pitchFamily="2" charset="2"/>
              </a:rPr>
              <a:t> pour implémenter ce mécanisme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22D5C-3639-409E-BA22-17691F47D18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90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240-1C1F-4402-A5DD-B1A2B4678DD4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8527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1502D-F4E1-48D4-A168-1EF8A29C3486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146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00C8E-3109-4034-B9CA-FDA165D94A55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5281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33F3-AAD7-43A2-98ED-8528A63A077E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858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6273-1903-495D-AFE4-6AA68964F268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1464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0620A-3AF6-40C9-AE63-7E9128B55805}" type="datetime1">
              <a:rPr lang="en-GB" smtClean="0"/>
              <a:t>25/05/2015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370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27DF5-59A8-411E-AD9C-EBDA27591317}" type="datetime1">
              <a:rPr lang="en-GB" smtClean="0"/>
              <a:t>25/05/2015</a:t>
            </a:fld>
            <a:endParaRPr lang="en-GB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815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F86-6CB0-4CA8-A261-2381D46BACF8}" type="datetime1">
              <a:rPr lang="en-GB" smtClean="0"/>
              <a:t>25/05/2015</a:t>
            </a:fld>
            <a:endParaRPr lang="en-GB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3025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34A8A-0FE0-4341-833E-8D30005A0332}" type="datetime1">
              <a:rPr lang="en-GB" smtClean="0"/>
              <a:t>25/05/2015</a:t>
            </a:fld>
            <a:endParaRPr lang="en-GB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77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2A1DD-791C-43F7-B152-B3E9260B958E}" type="datetime1">
              <a:rPr lang="en-GB" smtClean="0"/>
              <a:t>25/05/2015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2785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1AE4-D6D7-4A39-8F94-DDD290706CA1}" type="datetime1">
              <a:rPr lang="en-GB" smtClean="0"/>
              <a:t>25/05/2015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46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A6C7C-B1E8-41FD-9D07-0C41E376A0F6}" type="datetime1">
              <a:rPr lang="en-GB" smtClean="0"/>
              <a:t>25/05/2015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643D5-3F3C-4447-B70F-72BA406EB26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7157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4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yril-weller.no-ip.org/cocosound" TargetMode="External"/><Relationship Id="rId4" Type="http://schemas.openxmlformats.org/officeDocument/2006/relationships/image" Target="../media/image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-228550"/>
            <a:ext cx="1907704" cy="1073084"/>
          </a:xfrm>
          <a:prstGeom prst="rect">
            <a:avLst/>
          </a:prstGeom>
        </p:spPr>
      </p:pic>
      <p:pic>
        <p:nvPicPr>
          <p:cNvPr id="3074" name="Picture 2" descr="http://www.google.fr/url?source=imglanding&amp;ct=img&amp;q=http://portail.univ-st-etienne.fr/images/photos/0005/img_1426243419574.jpg&amp;sa=X&amp;ei=CIhMVandN8ftUtecgfAI&amp;ved=0CAkQ8wc4Iw&amp;usg=AFQjCNErvU46tcb8-I9J61Kty5kLUXTsLw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872" y="25574"/>
            <a:ext cx="1259632" cy="898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itre 1"/>
          <p:cNvSpPr>
            <a:spLocks noGrp="1"/>
          </p:cNvSpPr>
          <p:nvPr>
            <p:ph type="ctrTitle"/>
          </p:nvPr>
        </p:nvSpPr>
        <p:spPr>
          <a:xfrm>
            <a:off x="1941612" y="1427844"/>
            <a:ext cx="5509170" cy="965969"/>
          </a:xfrm>
        </p:spPr>
        <p:txBody>
          <a:bodyPr/>
          <a:lstStyle/>
          <a:p>
            <a:r>
              <a:rPr lang="fr-FR" b="1" dirty="0" smtClean="0">
                <a:solidFill>
                  <a:srgbClr val="FF9966"/>
                </a:solidFill>
                <a:latin typeface="Century Schoolbook" panose="02040604050505020304" pitchFamily="18" charset="0"/>
              </a:rPr>
              <a:t>Projet tuteuré</a:t>
            </a:r>
            <a:endParaRPr lang="en-GB" b="1" dirty="0">
              <a:solidFill>
                <a:srgbClr val="FF9966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20" name="Sous-titre 2"/>
          <p:cNvSpPr>
            <a:spLocks noGrp="1"/>
          </p:cNvSpPr>
          <p:nvPr>
            <p:ph type="subTitle" idx="1"/>
          </p:nvPr>
        </p:nvSpPr>
        <p:spPr>
          <a:xfrm>
            <a:off x="1371599" y="2291940"/>
            <a:ext cx="6400800" cy="720080"/>
          </a:xfrm>
        </p:spPr>
        <p:txBody>
          <a:bodyPr>
            <a:normAutofit fontScale="92500"/>
          </a:bodyPr>
          <a:lstStyle/>
          <a:p>
            <a:r>
              <a:rPr lang="fr-FR" dirty="0" smtClean="0">
                <a:solidFill>
                  <a:srgbClr val="FF9966"/>
                </a:solidFill>
              </a:rPr>
              <a:t>Réalisation d’une plateforme musicale</a:t>
            </a:r>
            <a:endParaRPr lang="en-GB" dirty="0">
              <a:solidFill>
                <a:srgbClr val="FF9966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36"/>
          <a:stretch/>
        </p:blipFill>
        <p:spPr>
          <a:xfrm>
            <a:off x="8046" y="2892000"/>
            <a:ext cx="9144000" cy="3966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154" y="2881402"/>
            <a:ext cx="9152200" cy="3950472"/>
          </a:xfrm>
          <a:prstGeom prst="rect">
            <a:avLst/>
          </a:prstGeom>
          <a:solidFill>
            <a:schemeClr val="bg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Sous-titre 2"/>
          <p:cNvSpPr txBox="1">
            <a:spLocks/>
          </p:cNvSpPr>
          <p:nvPr/>
        </p:nvSpPr>
        <p:spPr>
          <a:xfrm>
            <a:off x="16455" y="2893961"/>
            <a:ext cx="3801910" cy="720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Soutenance du </a:t>
            </a:r>
            <a:r>
              <a:rPr lang="fr-F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xx </a:t>
            </a:r>
            <a:r>
              <a:rPr lang="fr-F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mai 2015</a:t>
            </a:r>
            <a:endParaRPr lang="en-GB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Sous-titre 2"/>
          <p:cNvSpPr txBox="1">
            <a:spLocks/>
          </p:cNvSpPr>
          <p:nvPr/>
        </p:nvSpPr>
        <p:spPr>
          <a:xfrm>
            <a:off x="16455" y="3416175"/>
            <a:ext cx="2323297" cy="17591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Kilian BELLOT</a:t>
            </a:r>
          </a:p>
          <a:p>
            <a:pPr algn="l"/>
            <a:r>
              <a:rPr lang="fr-FR" sz="2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Aline LEGROS</a:t>
            </a:r>
          </a:p>
          <a:p>
            <a:pPr algn="l"/>
            <a:r>
              <a:rPr lang="fr-FR" sz="2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Thomas MATYSIAK</a:t>
            </a:r>
          </a:p>
          <a:p>
            <a:pPr algn="l"/>
            <a:r>
              <a:rPr lang="fr-FR" sz="2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Bertrand RIGAL</a:t>
            </a:r>
          </a:p>
          <a:p>
            <a:pPr algn="l"/>
            <a:r>
              <a:rPr lang="fr-FR" sz="2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Cyril WELLER</a:t>
            </a:r>
          </a:p>
          <a:p>
            <a:pPr algn="l"/>
            <a:endParaRPr lang="en-GB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Sous-titre 2"/>
          <p:cNvSpPr txBox="1">
            <a:spLocks/>
          </p:cNvSpPr>
          <p:nvPr/>
        </p:nvSpPr>
        <p:spPr>
          <a:xfrm>
            <a:off x="1360668" y="6453336"/>
            <a:ext cx="6552728" cy="337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DUT Informatique de Lyon I  2014/2015 – Programme « Année spéciale »</a:t>
            </a:r>
          </a:p>
        </p:txBody>
      </p:sp>
      <p:sp>
        <p:nvSpPr>
          <p:cNvPr id="2" name="Rectangle 1"/>
          <p:cNvSpPr/>
          <p:nvPr/>
        </p:nvSpPr>
        <p:spPr>
          <a:xfrm>
            <a:off x="4283968" y="3068960"/>
            <a:ext cx="3629428" cy="2520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Aline : SOMMAIRE A METTRE A JOUR A LA FIN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34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10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Upload</a:t>
            </a:r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musiques : </a:t>
            </a:r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 </a:t>
            </a:r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fonctionnement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260448" y="1555281"/>
            <a:ext cx="2108197" cy="1080120"/>
            <a:chOff x="234322" y="1424651"/>
            <a:chExt cx="2108197" cy="1080120"/>
          </a:xfrm>
        </p:grpSpPr>
        <p:sp>
          <p:nvSpPr>
            <p:cNvPr id="3" name="Chevron 2"/>
            <p:cNvSpPr/>
            <p:nvPr/>
          </p:nvSpPr>
          <p:spPr>
            <a:xfrm>
              <a:off x="234322" y="1424651"/>
              <a:ext cx="2108197" cy="1080120"/>
            </a:xfrm>
            <a:prstGeom prst="chevron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ZoneTexte 4"/>
            <p:cNvSpPr txBox="1"/>
            <p:nvPr/>
          </p:nvSpPr>
          <p:spPr>
            <a:xfrm>
              <a:off x="683568" y="1699734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Utilisateur connecté?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e 5"/>
          <p:cNvGrpSpPr/>
          <p:nvPr/>
        </p:nvGrpSpPr>
        <p:grpSpPr>
          <a:xfrm>
            <a:off x="349695" y="2857640"/>
            <a:ext cx="1929702" cy="936104"/>
            <a:chOff x="338041" y="2939177"/>
            <a:chExt cx="1929702" cy="936104"/>
          </a:xfrm>
        </p:grpSpPr>
        <p:sp>
          <p:nvSpPr>
            <p:cNvPr id="4" name="Rectangle à coins arrondis 3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Existence de $_POST[‘identifiant’]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e 7"/>
          <p:cNvGrpSpPr/>
          <p:nvPr/>
        </p:nvGrpSpPr>
        <p:grpSpPr>
          <a:xfrm>
            <a:off x="1930983" y="1555281"/>
            <a:ext cx="1991568" cy="1080120"/>
            <a:chOff x="1904857" y="1424651"/>
            <a:chExt cx="1991568" cy="1080120"/>
          </a:xfrm>
        </p:grpSpPr>
        <p:sp>
          <p:nvSpPr>
            <p:cNvPr id="21" name="Chevron 20"/>
            <p:cNvSpPr/>
            <p:nvPr/>
          </p:nvSpPr>
          <p:spPr>
            <a:xfrm>
              <a:off x="1904857" y="1424651"/>
              <a:ext cx="1991568" cy="1080120"/>
            </a:xfrm>
            <a:prstGeom prst="chevron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2342519" y="1694615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Envoi du formulaire?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e 8"/>
          <p:cNvGrpSpPr/>
          <p:nvPr/>
        </p:nvGrpSpPr>
        <p:grpSpPr>
          <a:xfrm>
            <a:off x="3465256" y="1543406"/>
            <a:ext cx="1991568" cy="1080120"/>
            <a:chOff x="3439130" y="1412776"/>
            <a:chExt cx="1991568" cy="1080120"/>
          </a:xfrm>
        </p:grpSpPr>
        <p:sp>
          <p:nvSpPr>
            <p:cNvPr id="37" name="Chevron 36"/>
            <p:cNvSpPr/>
            <p:nvPr/>
          </p:nvSpPr>
          <p:spPr>
            <a:xfrm>
              <a:off x="3439130" y="1412776"/>
              <a:ext cx="1991568" cy="1080120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41" name="ZoneTexte 40"/>
            <p:cNvSpPr txBox="1"/>
            <p:nvPr/>
          </p:nvSpPr>
          <p:spPr>
            <a:xfrm>
              <a:off x="3834935" y="1703101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Fichier sélectionné?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e 9"/>
          <p:cNvGrpSpPr/>
          <p:nvPr/>
        </p:nvGrpSpPr>
        <p:grpSpPr>
          <a:xfrm>
            <a:off x="4982822" y="1543406"/>
            <a:ext cx="1991568" cy="1080120"/>
            <a:chOff x="4956696" y="1412776"/>
            <a:chExt cx="1991568" cy="1080120"/>
          </a:xfrm>
        </p:grpSpPr>
        <p:sp>
          <p:nvSpPr>
            <p:cNvPr id="42" name="Chevron 41"/>
            <p:cNvSpPr/>
            <p:nvPr/>
          </p:nvSpPr>
          <p:spPr>
            <a:xfrm>
              <a:off x="4956696" y="1412776"/>
              <a:ext cx="1991568" cy="1080120"/>
            </a:xfrm>
            <a:prstGeom prst="chevr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6" name="ZoneTexte 45"/>
            <p:cNvSpPr txBox="1"/>
            <p:nvPr/>
          </p:nvSpPr>
          <p:spPr>
            <a:xfrm>
              <a:off x="5375205" y="1670640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Taille du fichier?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e 11"/>
          <p:cNvGrpSpPr/>
          <p:nvPr/>
        </p:nvGrpSpPr>
        <p:grpSpPr>
          <a:xfrm>
            <a:off x="6518740" y="1543406"/>
            <a:ext cx="1991568" cy="1080120"/>
            <a:chOff x="6492614" y="1412776"/>
            <a:chExt cx="1991568" cy="1080120"/>
          </a:xfrm>
        </p:grpSpPr>
        <p:sp>
          <p:nvSpPr>
            <p:cNvPr id="47" name="Chevron 46"/>
            <p:cNvSpPr/>
            <p:nvPr/>
          </p:nvSpPr>
          <p:spPr>
            <a:xfrm>
              <a:off x="6492614" y="1412776"/>
              <a:ext cx="1991568" cy="1080120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51" name="ZoneTexte 50"/>
            <p:cNvSpPr txBox="1"/>
            <p:nvPr/>
          </p:nvSpPr>
          <p:spPr>
            <a:xfrm>
              <a:off x="6876256" y="1658765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/>
                <a:t>Extension du fichier?</a:t>
              </a:r>
              <a:endParaRPr lang="en-GB" sz="1400" b="1" dirty="0"/>
            </a:p>
          </p:txBody>
        </p:sp>
      </p:grpSp>
      <p:sp>
        <p:nvSpPr>
          <p:cNvPr id="52" name="Rectangle 51"/>
          <p:cNvSpPr/>
          <p:nvPr/>
        </p:nvSpPr>
        <p:spPr>
          <a:xfrm>
            <a:off x="411667" y="2814839"/>
            <a:ext cx="1901337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7" name="Groupe 26"/>
          <p:cNvGrpSpPr/>
          <p:nvPr/>
        </p:nvGrpSpPr>
        <p:grpSpPr>
          <a:xfrm>
            <a:off x="1961916" y="2857640"/>
            <a:ext cx="1929702" cy="936104"/>
            <a:chOff x="338041" y="2939177"/>
            <a:chExt cx="1929702" cy="936104"/>
          </a:xfrm>
        </p:grpSpPr>
        <p:sp>
          <p:nvSpPr>
            <p:cNvPr id="33" name="Rectangle à coins arrondis 32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ZoneTexte 35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Existence de $_POST[‘</a:t>
              </a:r>
              <a:r>
                <a:rPr lang="fr-FR" sz="1400" b="1" dirty="0" err="1" smtClean="0">
                  <a:solidFill>
                    <a:schemeClr val="bg1"/>
                  </a:solidFill>
                </a:rPr>
                <a:t>upload</a:t>
              </a:r>
              <a:r>
                <a:rPr lang="fr-FR" sz="1400" b="1" dirty="0" smtClean="0">
                  <a:solidFill>
                    <a:schemeClr val="bg1"/>
                  </a:solidFill>
                </a:rPr>
                <a:t>’]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9" name="Rectangle 58"/>
          <p:cNvSpPr/>
          <p:nvPr/>
        </p:nvSpPr>
        <p:spPr>
          <a:xfrm>
            <a:off x="1953452" y="2857640"/>
            <a:ext cx="1901337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8" name="Groupe 37"/>
          <p:cNvGrpSpPr/>
          <p:nvPr/>
        </p:nvGrpSpPr>
        <p:grpSpPr>
          <a:xfrm>
            <a:off x="3326490" y="2857640"/>
            <a:ext cx="2269101" cy="996237"/>
            <a:chOff x="431236" y="2939177"/>
            <a:chExt cx="2075821" cy="996237"/>
          </a:xfrm>
        </p:grpSpPr>
        <p:sp>
          <p:nvSpPr>
            <p:cNvPr id="39" name="Rectangle à coins arrondis 38"/>
            <p:cNvSpPr/>
            <p:nvPr/>
          </p:nvSpPr>
          <p:spPr>
            <a:xfrm>
              <a:off x="431236" y="2939177"/>
              <a:ext cx="2075821" cy="936104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ZoneTexte 39"/>
            <p:cNvSpPr txBox="1"/>
            <p:nvPr/>
          </p:nvSpPr>
          <p:spPr>
            <a:xfrm>
              <a:off x="519962" y="3196750"/>
              <a:ext cx="192970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chemeClr val="bg1"/>
                  </a:solidFill>
                </a:rPr>
                <a:t>$_FILES['fichier']['</a:t>
              </a:r>
              <a:r>
                <a:rPr lang="fr-FR" sz="1400" b="1" dirty="0" err="1">
                  <a:solidFill>
                    <a:schemeClr val="bg1"/>
                  </a:solidFill>
                </a:rPr>
                <a:t>error</a:t>
              </a:r>
              <a:r>
                <a:rPr lang="fr-FR" sz="1400" b="1" dirty="0">
                  <a:solidFill>
                    <a:schemeClr val="bg1"/>
                  </a:solidFill>
                </a:rPr>
                <a:t>'] </a:t>
              </a:r>
              <a:endParaRPr lang="fr-FR" sz="1400" b="1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!= </a:t>
              </a:r>
              <a:r>
                <a:rPr lang="fr-FR" sz="1400" b="1" dirty="0">
                  <a:solidFill>
                    <a:schemeClr val="bg1"/>
                  </a:solidFill>
                </a:rPr>
                <a:t>0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4" name="Rectangle 63"/>
          <p:cNvSpPr/>
          <p:nvPr/>
        </p:nvSpPr>
        <p:spPr>
          <a:xfrm>
            <a:off x="3205614" y="2857640"/>
            <a:ext cx="2389977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3" name="Groupe 42"/>
          <p:cNvGrpSpPr/>
          <p:nvPr/>
        </p:nvGrpSpPr>
        <p:grpSpPr>
          <a:xfrm>
            <a:off x="5052944" y="2857640"/>
            <a:ext cx="1929702" cy="936104"/>
            <a:chOff x="377230" y="2939177"/>
            <a:chExt cx="1929702" cy="936104"/>
          </a:xfrm>
        </p:grpSpPr>
        <p:sp>
          <p:nvSpPr>
            <p:cNvPr id="44" name="Rectangle à coins arrondis 43"/>
            <p:cNvSpPr/>
            <p:nvPr/>
          </p:nvSpPr>
          <p:spPr>
            <a:xfrm>
              <a:off x="431237" y="2939177"/>
              <a:ext cx="1836506" cy="936104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ZoneTexte 44"/>
            <p:cNvSpPr txBox="1"/>
            <p:nvPr/>
          </p:nvSpPr>
          <p:spPr>
            <a:xfrm>
              <a:off x="377230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chemeClr val="bg1"/>
                  </a:solidFill>
                </a:rPr>
                <a:t>$_FILES['fichier']['size'] &lt;</a:t>
              </a:r>
              <a:r>
                <a:rPr lang="fr-FR" sz="1400" b="1" dirty="0" smtClean="0">
                  <a:solidFill>
                    <a:schemeClr val="bg1"/>
                  </a:solidFill>
                </a:rPr>
                <a:t>= 20Mo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5" name="Rectangle 64"/>
          <p:cNvSpPr/>
          <p:nvPr/>
        </p:nvSpPr>
        <p:spPr>
          <a:xfrm>
            <a:off x="5099964" y="2747625"/>
            <a:ext cx="1872739" cy="1069959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8" name="Groupe 47"/>
          <p:cNvGrpSpPr/>
          <p:nvPr/>
        </p:nvGrpSpPr>
        <p:grpSpPr>
          <a:xfrm>
            <a:off x="6549673" y="2851222"/>
            <a:ext cx="1929702" cy="936104"/>
            <a:chOff x="338041" y="2939177"/>
            <a:chExt cx="1929702" cy="936104"/>
          </a:xfrm>
          <a:solidFill>
            <a:schemeClr val="bg1">
              <a:lumMod val="85000"/>
            </a:schemeClr>
          </a:solidFill>
        </p:grpSpPr>
        <p:sp>
          <p:nvSpPr>
            <p:cNvPr id="49" name="Rectangle à coins arrondis 48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ZoneTexte 49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err="1"/>
                <a:t>in_array</a:t>
              </a:r>
              <a:r>
                <a:rPr lang="fr-FR" sz="1400" b="1" dirty="0"/>
                <a:t>($</a:t>
              </a:r>
              <a:r>
                <a:rPr lang="fr-FR" sz="1400" b="1" dirty="0" err="1"/>
                <a:t>type_file</a:t>
              </a:r>
              <a:r>
                <a:rPr lang="fr-FR" sz="1400" b="1" dirty="0" smtClean="0"/>
                <a:t>,</a:t>
              </a:r>
            </a:p>
            <a:p>
              <a:pPr algn="ctr"/>
              <a:r>
                <a:rPr lang="fr-FR" sz="1400" b="1" dirty="0" smtClean="0"/>
                <a:t>$</a:t>
              </a:r>
              <a:r>
                <a:rPr lang="fr-FR" sz="1400" b="1" dirty="0" err="1"/>
                <a:t>ext_autorisees</a:t>
              </a:r>
              <a:r>
                <a:rPr lang="fr-FR" sz="1400" b="1" dirty="0" smtClean="0"/>
                <a:t>)</a:t>
              </a:r>
              <a:endParaRPr lang="en-GB" sz="1400" b="1" dirty="0"/>
            </a:p>
          </p:txBody>
        </p:sp>
      </p:grpSp>
      <p:grpSp>
        <p:nvGrpSpPr>
          <p:cNvPr id="13" name="Groupe 12"/>
          <p:cNvGrpSpPr/>
          <p:nvPr/>
        </p:nvGrpSpPr>
        <p:grpSpPr>
          <a:xfrm>
            <a:off x="318762" y="3631192"/>
            <a:ext cx="1991568" cy="1080120"/>
            <a:chOff x="292636" y="3353915"/>
            <a:chExt cx="1991568" cy="1080120"/>
          </a:xfrm>
        </p:grpSpPr>
        <p:sp>
          <p:nvSpPr>
            <p:cNvPr id="22" name="Chevron 21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6" name="ZoneTexte 65"/>
            <p:cNvSpPr txBox="1"/>
            <p:nvPr/>
          </p:nvSpPr>
          <p:spPr>
            <a:xfrm>
              <a:off x="755576" y="3697287"/>
              <a:ext cx="12961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Connexion BD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0" name="Rectangle 69"/>
          <p:cNvSpPr/>
          <p:nvPr/>
        </p:nvSpPr>
        <p:spPr>
          <a:xfrm>
            <a:off x="6533125" y="2791089"/>
            <a:ext cx="1872739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1" name="Groupe 70"/>
          <p:cNvGrpSpPr/>
          <p:nvPr/>
        </p:nvGrpSpPr>
        <p:grpSpPr>
          <a:xfrm>
            <a:off x="1814470" y="3634269"/>
            <a:ext cx="1991568" cy="1080120"/>
            <a:chOff x="292636" y="3353915"/>
            <a:chExt cx="1991568" cy="1080120"/>
          </a:xfrm>
        </p:grpSpPr>
        <p:sp>
          <p:nvSpPr>
            <p:cNvPr id="72" name="Chevron 71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73" name="ZoneTexte 72"/>
            <p:cNvSpPr txBox="1"/>
            <p:nvPr/>
          </p:nvSpPr>
          <p:spPr>
            <a:xfrm>
              <a:off x="676278" y="3497931"/>
              <a:ext cx="129614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Morceau dans la table musique?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Groupe 76"/>
          <p:cNvGrpSpPr/>
          <p:nvPr/>
        </p:nvGrpSpPr>
        <p:grpSpPr>
          <a:xfrm>
            <a:off x="3308256" y="3634269"/>
            <a:ext cx="1991568" cy="1080120"/>
            <a:chOff x="292636" y="3353915"/>
            <a:chExt cx="1991568" cy="1080120"/>
          </a:xfrm>
        </p:grpSpPr>
        <p:sp>
          <p:nvSpPr>
            <p:cNvPr id="78" name="Chevron 77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79" name="ZoneTexte 78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Fichier mis dans le répertoire du serveur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e 89"/>
          <p:cNvGrpSpPr/>
          <p:nvPr/>
        </p:nvGrpSpPr>
        <p:grpSpPr>
          <a:xfrm>
            <a:off x="6334563" y="3634269"/>
            <a:ext cx="1991568" cy="1080120"/>
            <a:chOff x="292636" y="3353915"/>
            <a:chExt cx="1991568" cy="108012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91" name="Chevron 90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rgbClr val="FDC7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92" name="ZoneTexte 91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accent2">
                      <a:lumMod val="50000"/>
                    </a:schemeClr>
                  </a:solidFill>
                </a:rPr>
                <a:t>Création d’1 instance dans la table uploader</a:t>
              </a:r>
              <a:endParaRPr lang="en-GB" sz="1400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grpSp>
        <p:nvGrpSpPr>
          <p:cNvPr id="84" name="Groupe 83"/>
          <p:cNvGrpSpPr/>
          <p:nvPr/>
        </p:nvGrpSpPr>
        <p:grpSpPr>
          <a:xfrm>
            <a:off x="4814150" y="3634269"/>
            <a:ext cx="1991568" cy="1080120"/>
            <a:chOff x="292636" y="3353915"/>
            <a:chExt cx="1991568" cy="108012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85" name="Chevron 84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86" name="ZoneTexte 85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Création d’1 instance dans la table musique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7" name="Groupe 66"/>
          <p:cNvGrpSpPr/>
          <p:nvPr/>
        </p:nvGrpSpPr>
        <p:grpSpPr>
          <a:xfrm>
            <a:off x="270720" y="4786397"/>
            <a:ext cx="1929702" cy="936104"/>
            <a:chOff x="326166" y="2939177"/>
            <a:chExt cx="1929702" cy="936104"/>
          </a:xfrm>
          <a:solidFill>
            <a:schemeClr val="bg1">
              <a:lumMod val="85000"/>
            </a:schemeClr>
          </a:solidFill>
        </p:grpSpPr>
        <p:sp>
          <p:nvSpPr>
            <p:cNvPr id="68" name="Rectangle à coins arrondis 67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ZoneTexte 68"/>
            <p:cNvSpPr txBox="1"/>
            <p:nvPr/>
          </p:nvSpPr>
          <p:spPr>
            <a:xfrm>
              <a:off x="326166" y="3239084"/>
              <a:ext cx="19297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Requête PDO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8" name="Rectangle 97"/>
          <p:cNvSpPr/>
          <p:nvPr/>
        </p:nvSpPr>
        <p:spPr>
          <a:xfrm>
            <a:off x="255047" y="4786397"/>
            <a:ext cx="1901337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4" name="Groupe 73"/>
          <p:cNvGrpSpPr/>
          <p:nvPr/>
        </p:nvGrpSpPr>
        <p:grpSpPr>
          <a:xfrm>
            <a:off x="1754553" y="4786397"/>
            <a:ext cx="1929702" cy="954107"/>
            <a:chOff x="314291" y="2936100"/>
            <a:chExt cx="1929702" cy="954107"/>
          </a:xfrm>
          <a:solidFill>
            <a:schemeClr val="bg1">
              <a:lumMod val="85000"/>
            </a:schemeClr>
          </a:solidFill>
        </p:grpSpPr>
        <p:sp>
          <p:nvSpPr>
            <p:cNvPr id="75" name="Rectangle à coins arrondis 74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ZoneTexte 75"/>
            <p:cNvSpPr txBox="1"/>
            <p:nvPr/>
          </p:nvSpPr>
          <p:spPr>
            <a:xfrm>
              <a:off x="314291" y="2936100"/>
              <a:ext cx="192970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Requête </a:t>
              </a:r>
              <a:r>
                <a:rPr lang="fr-FR" sz="1400" b="1" dirty="0" err="1" smtClean="0">
                  <a:solidFill>
                    <a:schemeClr val="bg1"/>
                  </a:solidFill>
                </a:rPr>
                <a:t>mySQL</a:t>
              </a:r>
              <a:endParaRPr lang="fr-FR" sz="1400" b="1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SELECT</a:t>
              </a:r>
            </a:p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Gestion des espaces et de la casse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9" name="Rectangle 98"/>
          <p:cNvSpPr/>
          <p:nvPr/>
        </p:nvSpPr>
        <p:spPr>
          <a:xfrm>
            <a:off x="1763452" y="4785209"/>
            <a:ext cx="1901337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0" name="Groupe 79"/>
          <p:cNvGrpSpPr/>
          <p:nvPr/>
        </p:nvGrpSpPr>
        <p:grpSpPr>
          <a:xfrm>
            <a:off x="2851134" y="4779729"/>
            <a:ext cx="2905813" cy="1169551"/>
            <a:chOff x="431237" y="2936100"/>
            <a:chExt cx="1743310" cy="1169551"/>
          </a:xfrm>
          <a:solidFill>
            <a:schemeClr val="bg1">
              <a:lumMod val="85000"/>
            </a:schemeClr>
          </a:solidFill>
        </p:grpSpPr>
        <p:sp>
          <p:nvSpPr>
            <p:cNvPr id="81" name="Rectangle à coins arrondis 80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ZoneTexte 81"/>
            <p:cNvSpPr txBox="1"/>
            <p:nvPr/>
          </p:nvSpPr>
          <p:spPr>
            <a:xfrm>
              <a:off x="574839" y="2936100"/>
              <a:ext cx="1529488" cy="116955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GB" sz="1400" b="1" dirty="0" err="1" smtClean="0">
                  <a:solidFill>
                    <a:schemeClr val="bg1"/>
                  </a:solidFill>
                </a:rPr>
                <a:t>move_uploaded_file</a:t>
              </a:r>
              <a:r>
                <a:rPr lang="en-GB" sz="1400" b="1" dirty="0" smtClean="0">
                  <a:solidFill>
                    <a:schemeClr val="bg1"/>
                  </a:solidFill>
                </a:rPr>
                <a:t>(</a:t>
              </a:r>
            </a:p>
            <a:p>
              <a:r>
                <a:rPr lang="en-GB" sz="1400" b="1" dirty="0" smtClean="0">
                  <a:solidFill>
                    <a:schemeClr val="bg1"/>
                  </a:solidFill>
                </a:rPr>
                <a:t>$_</a:t>
              </a:r>
              <a:r>
                <a:rPr lang="en-GB" sz="1400" b="1" dirty="0">
                  <a:solidFill>
                    <a:schemeClr val="bg1"/>
                  </a:solidFill>
                </a:rPr>
                <a:t>FILES['</a:t>
              </a:r>
              <a:r>
                <a:rPr lang="en-GB" sz="1400" b="1" dirty="0" err="1">
                  <a:solidFill>
                    <a:schemeClr val="bg1"/>
                  </a:solidFill>
                </a:rPr>
                <a:t>fichier</a:t>
              </a:r>
              <a:r>
                <a:rPr lang="en-GB" sz="1400" b="1" dirty="0">
                  <a:solidFill>
                    <a:schemeClr val="bg1"/>
                  </a:solidFill>
                </a:rPr>
                <a:t>']['</a:t>
              </a:r>
              <a:r>
                <a:rPr lang="en-GB" sz="1400" b="1" dirty="0" err="1">
                  <a:solidFill>
                    <a:schemeClr val="bg1"/>
                  </a:solidFill>
                </a:rPr>
                <a:t>tmp_name</a:t>
              </a:r>
              <a:r>
                <a:rPr lang="en-GB" sz="1400" b="1" dirty="0" smtClean="0">
                  <a:solidFill>
                    <a:schemeClr val="bg1"/>
                  </a:solidFill>
                </a:rPr>
                <a:t>'],</a:t>
              </a:r>
            </a:p>
            <a:p>
              <a:r>
                <a:rPr lang="en-GB" sz="1400" b="1" dirty="0" smtClean="0">
                  <a:solidFill>
                    <a:schemeClr val="bg1"/>
                  </a:solidFill>
                </a:rPr>
                <a:t> </a:t>
              </a:r>
              <a:r>
                <a:rPr lang="en-GB" sz="1400" b="1" dirty="0">
                  <a:solidFill>
                    <a:schemeClr val="bg1"/>
                  </a:solidFill>
                </a:rPr>
                <a:t>'./</a:t>
              </a:r>
              <a:r>
                <a:rPr lang="en-GB" sz="1400" b="1" dirty="0" smtClean="0">
                  <a:solidFill>
                    <a:schemeClr val="bg1"/>
                  </a:solidFill>
                </a:rPr>
                <a:t>upload</a:t>
              </a:r>
              <a:r>
                <a:rPr lang="en-GB" sz="1400" b="1" dirty="0">
                  <a:solidFill>
                    <a:schemeClr val="bg1"/>
                  </a:solidFill>
                </a:rPr>
                <a:t>/'. $_FILES['</a:t>
              </a:r>
              <a:r>
                <a:rPr lang="en-GB" sz="1400" b="1" dirty="0" err="1">
                  <a:solidFill>
                    <a:schemeClr val="bg1"/>
                  </a:solidFill>
                </a:rPr>
                <a:t>fichier</a:t>
              </a:r>
              <a:r>
                <a:rPr lang="en-GB" sz="1400" b="1" dirty="0">
                  <a:solidFill>
                    <a:schemeClr val="bg1"/>
                  </a:solidFill>
                </a:rPr>
                <a:t>']['name</a:t>
              </a:r>
              <a:r>
                <a:rPr lang="en-GB" sz="1400" b="1" dirty="0" smtClean="0">
                  <a:solidFill>
                    <a:schemeClr val="bg1"/>
                  </a:solidFill>
                </a:rPr>
                <a:t>'])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0" name="Rectangle 99"/>
          <p:cNvSpPr/>
          <p:nvPr/>
        </p:nvSpPr>
        <p:spPr>
          <a:xfrm>
            <a:off x="2714120" y="4777396"/>
            <a:ext cx="3111309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7" name="Groupe 86"/>
          <p:cNvGrpSpPr/>
          <p:nvPr/>
        </p:nvGrpSpPr>
        <p:grpSpPr>
          <a:xfrm>
            <a:off x="4845083" y="4784104"/>
            <a:ext cx="1929702" cy="936104"/>
            <a:chOff x="326166" y="2939177"/>
            <a:chExt cx="1929702" cy="93610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88" name="Rectangle à coins arrondis 87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ZoneTexte 88"/>
            <p:cNvSpPr txBox="1"/>
            <p:nvPr/>
          </p:nvSpPr>
          <p:spPr>
            <a:xfrm>
              <a:off x="326166" y="314024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Requête </a:t>
              </a:r>
              <a:r>
                <a:rPr lang="fr-FR" sz="1400" b="1" dirty="0" err="1" smtClean="0">
                  <a:solidFill>
                    <a:schemeClr val="bg1"/>
                  </a:solidFill>
                </a:rPr>
                <a:t>mySQL</a:t>
              </a:r>
              <a:endParaRPr lang="fr-FR" sz="1400" b="1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INSERT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1" name="Rectangle 100"/>
          <p:cNvSpPr/>
          <p:nvPr/>
        </p:nvSpPr>
        <p:spPr>
          <a:xfrm>
            <a:off x="4818957" y="4785209"/>
            <a:ext cx="1881015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3" name="Groupe 92"/>
          <p:cNvGrpSpPr/>
          <p:nvPr/>
        </p:nvGrpSpPr>
        <p:grpSpPr>
          <a:xfrm>
            <a:off x="6266185" y="4784104"/>
            <a:ext cx="2128324" cy="936104"/>
            <a:chOff x="431237" y="2939177"/>
            <a:chExt cx="2128324" cy="93610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94" name="Rectangle à coins arrondis 93"/>
            <p:cNvSpPr/>
            <p:nvPr/>
          </p:nvSpPr>
          <p:spPr>
            <a:xfrm>
              <a:off x="431237" y="2939177"/>
              <a:ext cx="2047080" cy="936104"/>
            </a:xfrm>
            <a:prstGeom prst="roundRect">
              <a:avLst/>
            </a:prstGeom>
            <a:solidFill>
              <a:srgbClr val="FDC7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ZoneTexte 94"/>
            <p:cNvSpPr txBox="1"/>
            <p:nvPr/>
          </p:nvSpPr>
          <p:spPr>
            <a:xfrm>
              <a:off x="438343" y="3066053"/>
              <a:ext cx="212121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accent2">
                      <a:lumMod val="50000"/>
                    </a:schemeClr>
                  </a:solidFill>
                </a:rPr>
                <a:t>Requêtes  </a:t>
              </a:r>
              <a:r>
                <a:rPr lang="fr-FR" sz="1400" b="1" dirty="0" err="1" smtClean="0">
                  <a:solidFill>
                    <a:schemeClr val="accent2">
                      <a:lumMod val="50000"/>
                    </a:schemeClr>
                  </a:solidFill>
                </a:rPr>
                <a:t>mySQL</a:t>
              </a:r>
              <a:endParaRPr lang="fr-FR" sz="1400" b="1" dirty="0" smtClean="0">
                <a:solidFill>
                  <a:schemeClr val="accent2">
                    <a:lumMod val="50000"/>
                  </a:schemeClr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chemeClr val="accent2">
                      <a:lumMod val="50000"/>
                    </a:schemeClr>
                  </a:solidFill>
                </a:rPr>
                <a:t>SELECT</a:t>
              </a:r>
              <a:endParaRPr lang="fr-FR" sz="1400" b="1" dirty="0">
                <a:solidFill>
                  <a:schemeClr val="accent2">
                    <a:lumMod val="50000"/>
                  </a:schemeClr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chemeClr val="accent2">
                      <a:lumMod val="50000"/>
                    </a:schemeClr>
                  </a:solidFill>
                </a:rPr>
                <a:t>INSERT</a:t>
              </a:r>
              <a:endParaRPr lang="en-GB" sz="1400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97" name="Rectangle 96"/>
          <p:cNvSpPr/>
          <p:nvPr/>
        </p:nvSpPr>
        <p:spPr>
          <a:xfrm>
            <a:off x="6126063" y="4776411"/>
            <a:ext cx="2242638" cy="99623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6" name="Groupe 25"/>
          <p:cNvGrpSpPr/>
          <p:nvPr/>
        </p:nvGrpSpPr>
        <p:grpSpPr>
          <a:xfrm>
            <a:off x="3301982" y="3389788"/>
            <a:ext cx="3056175" cy="388497"/>
            <a:chOff x="3219003" y="3112511"/>
            <a:chExt cx="2537655" cy="388497"/>
          </a:xfrm>
        </p:grpSpPr>
        <p:sp>
          <p:nvSpPr>
            <p:cNvPr id="23" name="Flèche droite 22"/>
            <p:cNvSpPr/>
            <p:nvPr/>
          </p:nvSpPr>
          <p:spPr>
            <a:xfrm>
              <a:off x="3219003" y="3112511"/>
              <a:ext cx="2537655" cy="388497"/>
            </a:xfrm>
            <a:prstGeom prst="rightArrow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ZoneTexte 82"/>
            <p:cNvSpPr txBox="1"/>
            <p:nvPr/>
          </p:nvSpPr>
          <p:spPr>
            <a:xfrm>
              <a:off x="3502997" y="3152843"/>
              <a:ext cx="18113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chemeClr val="bg1"/>
                  </a:solidFill>
                </a:rPr>
                <a:t>Morceau inexistant</a:t>
              </a:r>
              <a:endParaRPr lang="en-GB" sz="14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54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9" grpId="0" animBg="1"/>
      <p:bldP spid="64" grpId="0" animBg="1"/>
      <p:bldP spid="65" grpId="0" animBg="1"/>
      <p:bldP spid="70" grpId="0" animBg="1"/>
      <p:bldP spid="98" grpId="0" animBg="1"/>
      <p:bldP spid="99" grpId="0" animBg="1"/>
      <p:bldP spid="100" grpId="0" animBg="1"/>
      <p:bldP spid="101" grpId="0" animBg="1"/>
      <p:bldP spid="9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Rectangle 33"/>
          <p:cNvSpPr/>
          <p:nvPr/>
        </p:nvSpPr>
        <p:spPr>
          <a:xfrm>
            <a:off x="200651" y="404664"/>
            <a:ext cx="8742695" cy="6054967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260448" y="647078"/>
            <a:ext cx="2108197" cy="1080120"/>
            <a:chOff x="234322" y="1424651"/>
            <a:chExt cx="2108197" cy="1080120"/>
          </a:xfrm>
        </p:grpSpPr>
        <p:sp>
          <p:nvSpPr>
            <p:cNvPr id="3" name="Chevron 2"/>
            <p:cNvSpPr/>
            <p:nvPr/>
          </p:nvSpPr>
          <p:spPr>
            <a:xfrm>
              <a:off x="234322" y="1424651"/>
              <a:ext cx="2108197" cy="1080120"/>
            </a:xfrm>
            <a:prstGeom prst="chevron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b="1" dirty="0">
                <a:solidFill>
                  <a:prstClr val="white"/>
                </a:solidFill>
              </a:endParaRPr>
            </a:p>
          </p:txBody>
        </p:sp>
        <p:sp>
          <p:nvSpPr>
            <p:cNvPr id="5" name="ZoneTexte 4"/>
            <p:cNvSpPr txBox="1"/>
            <p:nvPr/>
          </p:nvSpPr>
          <p:spPr>
            <a:xfrm>
              <a:off x="683568" y="1699734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Utilisateur connecté?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6" name="Groupe 5"/>
          <p:cNvGrpSpPr/>
          <p:nvPr/>
        </p:nvGrpSpPr>
        <p:grpSpPr>
          <a:xfrm>
            <a:off x="136790" y="1953017"/>
            <a:ext cx="1929702" cy="936104"/>
            <a:chOff x="338041" y="2939177"/>
            <a:chExt cx="1929702" cy="936104"/>
          </a:xfrm>
        </p:grpSpPr>
        <p:sp>
          <p:nvSpPr>
            <p:cNvPr id="4" name="Rectangle à coins arrondis 3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Existence de $_POST[‘identifiant’]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8" name="Groupe 7"/>
          <p:cNvGrpSpPr/>
          <p:nvPr/>
        </p:nvGrpSpPr>
        <p:grpSpPr>
          <a:xfrm>
            <a:off x="1930983" y="647078"/>
            <a:ext cx="1991568" cy="1080120"/>
            <a:chOff x="1904857" y="1424651"/>
            <a:chExt cx="1991568" cy="1080120"/>
          </a:xfrm>
        </p:grpSpPr>
        <p:sp>
          <p:nvSpPr>
            <p:cNvPr id="21" name="Chevron 20"/>
            <p:cNvSpPr/>
            <p:nvPr/>
          </p:nvSpPr>
          <p:spPr>
            <a:xfrm>
              <a:off x="1904857" y="1424651"/>
              <a:ext cx="1991568" cy="1080120"/>
            </a:xfrm>
            <a:prstGeom prst="chevron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2342519" y="1694615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Envoi du formulaire?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Groupe 8"/>
          <p:cNvGrpSpPr/>
          <p:nvPr/>
        </p:nvGrpSpPr>
        <p:grpSpPr>
          <a:xfrm>
            <a:off x="3465256" y="635203"/>
            <a:ext cx="1991568" cy="1080120"/>
            <a:chOff x="3439130" y="1412776"/>
            <a:chExt cx="1991568" cy="1080120"/>
          </a:xfrm>
        </p:grpSpPr>
        <p:sp>
          <p:nvSpPr>
            <p:cNvPr id="37" name="Chevron 36"/>
            <p:cNvSpPr/>
            <p:nvPr/>
          </p:nvSpPr>
          <p:spPr>
            <a:xfrm>
              <a:off x="3439130" y="1412776"/>
              <a:ext cx="1991568" cy="1080120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prstClr val="black"/>
                </a:solidFill>
              </a:endParaRPr>
            </a:p>
          </p:txBody>
        </p:sp>
        <p:sp>
          <p:nvSpPr>
            <p:cNvPr id="41" name="ZoneTexte 40"/>
            <p:cNvSpPr txBox="1"/>
            <p:nvPr/>
          </p:nvSpPr>
          <p:spPr>
            <a:xfrm>
              <a:off x="3834935" y="1703101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Fichier sélectionné?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Groupe 9"/>
          <p:cNvGrpSpPr/>
          <p:nvPr/>
        </p:nvGrpSpPr>
        <p:grpSpPr>
          <a:xfrm>
            <a:off x="4982822" y="635203"/>
            <a:ext cx="1991568" cy="1080120"/>
            <a:chOff x="4956696" y="1412776"/>
            <a:chExt cx="1991568" cy="1080120"/>
          </a:xfrm>
        </p:grpSpPr>
        <p:sp>
          <p:nvSpPr>
            <p:cNvPr id="42" name="Chevron 41"/>
            <p:cNvSpPr/>
            <p:nvPr/>
          </p:nvSpPr>
          <p:spPr>
            <a:xfrm>
              <a:off x="4956696" y="1412776"/>
              <a:ext cx="1991568" cy="1080120"/>
            </a:xfrm>
            <a:prstGeom prst="chevr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46" name="ZoneTexte 45"/>
            <p:cNvSpPr txBox="1"/>
            <p:nvPr/>
          </p:nvSpPr>
          <p:spPr>
            <a:xfrm>
              <a:off x="5375205" y="1670640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Taille du fichier?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2" name="Groupe 11"/>
          <p:cNvGrpSpPr/>
          <p:nvPr/>
        </p:nvGrpSpPr>
        <p:grpSpPr>
          <a:xfrm>
            <a:off x="6518740" y="635203"/>
            <a:ext cx="1991568" cy="1080120"/>
            <a:chOff x="6492614" y="1412776"/>
            <a:chExt cx="1991568" cy="1080120"/>
          </a:xfrm>
        </p:grpSpPr>
        <p:sp>
          <p:nvSpPr>
            <p:cNvPr id="47" name="Chevron 46"/>
            <p:cNvSpPr/>
            <p:nvPr/>
          </p:nvSpPr>
          <p:spPr>
            <a:xfrm>
              <a:off x="6492614" y="1412776"/>
              <a:ext cx="1991568" cy="1080120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51" name="ZoneTexte 50"/>
            <p:cNvSpPr txBox="1"/>
            <p:nvPr/>
          </p:nvSpPr>
          <p:spPr>
            <a:xfrm>
              <a:off x="6876256" y="1658765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black"/>
                  </a:solidFill>
                </a:rPr>
                <a:t>Extension du fichier?</a:t>
              </a:r>
              <a:endParaRPr lang="en-GB" sz="1400" b="1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27" name="Groupe 26"/>
          <p:cNvGrpSpPr/>
          <p:nvPr/>
        </p:nvGrpSpPr>
        <p:grpSpPr>
          <a:xfrm>
            <a:off x="1873074" y="1953017"/>
            <a:ext cx="1929702" cy="936104"/>
            <a:chOff x="338041" y="2939177"/>
            <a:chExt cx="1929702" cy="936104"/>
          </a:xfrm>
        </p:grpSpPr>
        <p:sp>
          <p:nvSpPr>
            <p:cNvPr id="33" name="Rectangle à coins arrondis 32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36" name="ZoneTexte 35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Existence de $_POST[‘</a:t>
              </a:r>
              <a:r>
                <a:rPr lang="fr-FR" sz="1400" b="1" dirty="0" err="1" smtClean="0">
                  <a:solidFill>
                    <a:prstClr val="white"/>
                  </a:solidFill>
                </a:rPr>
                <a:t>upload</a:t>
              </a:r>
              <a:r>
                <a:rPr lang="fr-FR" sz="1400" b="1" dirty="0" smtClean="0">
                  <a:solidFill>
                    <a:prstClr val="white"/>
                  </a:solidFill>
                </a:rPr>
                <a:t>’]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8" name="Groupe 37"/>
          <p:cNvGrpSpPr/>
          <p:nvPr/>
        </p:nvGrpSpPr>
        <p:grpSpPr>
          <a:xfrm>
            <a:off x="3478817" y="1953017"/>
            <a:ext cx="2213190" cy="936104"/>
            <a:chOff x="502713" y="2939177"/>
            <a:chExt cx="2018429" cy="936104"/>
          </a:xfrm>
        </p:grpSpPr>
        <p:sp>
          <p:nvSpPr>
            <p:cNvPr id="39" name="Rectangle à coins arrondis 38"/>
            <p:cNvSpPr/>
            <p:nvPr/>
          </p:nvSpPr>
          <p:spPr>
            <a:xfrm>
              <a:off x="594254" y="2939177"/>
              <a:ext cx="1912803" cy="936104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40" name="ZoneTexte 39"/>
            <p:cNvSpPr txBox="1"/>
            <p:nvPr/>
          </p:nvSpPr>
          <p:spPr>
            <a:xfrm>
              <a:off x="502713" y="3196750"/>
              <a:ext cx="20184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prstClr val="white"/>
                  </a:solidFill>
                </a:rPr>
                <a:t>$_FILES['fichier']['</a:t>
              </a:r>
              <a:r>
                <a:rPr lang="fr-FR" sz="1400" b="1" dirty="0" err="1">
                  <a:solidFill>
                    <a:prstClr val="white"/>
                  </a:solidFill>
                </a:rPr>
                <a:t>error</a:t>
              </a:r>
              <a:r>
                <a:rPr lang="fr-FR" sz="1400" b="1" dirty="0">
                  <a:solidFill>
                    <a:prstClr val="white"/>
                  </a:solidFill>
                </a:rPr>
                <a:t>'] </a:t>
              </a:r>
              <a:endParaRPr lang="fr-FR" sz="1400" b="1" dirty="0" smtClean="0">
                <a:solidFill>
                  <a:prstClr val="white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!= </a:t>
              </a:r>
              <a:r>
                <a:rPr lang="fr-FR" sz="1400" b="1" dirty="0">
                  <a:solidFill>
                    <a:prstClr val="white"/>
                  </a:solidFill>
                </a:rPr>
                <a:t>0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43" name="Groupe 42"/>
          <p:cNvGrpSpPr/>
          <p:nvPr/>
        </p:nvGrpSpPr>
        <p:grpSpPr>
          <a:xfrm>
            <a:off x="5535202" y="1953017"/>
            <a:ext cx="1929702" cy="936104"/>
            <a:chOff x="416419" y="2939177"/>
            <a:chExt cx="1929702" cy="936104"/>
          </a:xfrm>
        </p:grpSpPr>
        <p:sp>
          <p:nvSpPr>
            <p:cNvPr id="44" name="Rectangle à coins arrondis 43"/>
            <p:cNvSpPr/>
            <p:nvPr/>
          </p:nvSpPr>
          <p:spPr>
            <a:xfrm>
              <a:off x="431237" y="2939177"/>
              <a:ext cx="1836506" cy="936104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45" name="ZoneTexte 44"/>
            <p:cNvSpPr txBox="1"/>
            <p:nvPr/>
          </p:nvSpPr>
          <p:spPr>
            <a:xfrm>
              <a:off x="416419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prstClr val="white"/>
                  </a:solidFill>
                </a:rPr>
                <a:t>$_FILES['fichier']['size'] &lt;</a:t>
              </a:r>
              <a:r>
                <a:rPr lang="fr-FR" sz="1400" b="1" dirty="0" smtClean="0">
                  <a:solidFill>
                    <a:prstClr val="white"/>
                  </a:solidFill>
                </a:rPr>
                <a:t>= 20Mo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48" name="Groupe 47"/>
          <p:cNvGrpSpPr/>
          <p:nvPr/>
        </p:nvGrpSpPr>
        <p:grpSpPr>
          <a:xfrm>
            <a:off x="7178802" y="1953017"/>
            <a:ext cx="1929702" cy="936104"/>
            <a:chOff x="338041" y="2939177"/>
            <a:chExt cx="1929702" cy="936104"/>
          </a:xfrm>
          <a:solidFill>
            <a:schemeClr val="bg1">
              <a:lumMod val="85000"/>
            </a:schemeClr>
          </a:solidFill>
        </p:grpSpPr>
        <p:sp>
          <p:nvSpPr>
            <p:cNvPr id="49" name="Rectangle à coins arrondis 48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50" name="ZoneTexte 49"/>
            <p:cNvSpPr txBox="1"/>
            <p:nvPr/>
          </p:nvSpPr>
          <p:spPr>
            <a:xfrm>
              <a:off x="338041" y="314561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err="1">
                  <a:solidFill>
                    <a:prstClr val="black"/>
                  </a:solidFill>
                </a:rPr>
                <a:t>in_array</a:t>
              </a:r>
              <a:r>
                <a:rPr lang="fr-FR" sz="1400" b="1" dirty="0">
                  <a:solidFill>
                    <a:prstClr val="black"/>
                  </a:solidFill>
                </a:rPr>
                <a:t>($</a:t>
              </a:r>
              <a:r>
                <a:rPr lang="fr-FR" sz="1400" b="1" dirty="0" err="1">
                  <a:solidFill>
                    <a:prstClr val="black"/>
                  </a:solidFill>
                </a:rPr>
                <a:t>type_file</a:t>
              </a:r>
              <a:r>
                <a:rPr lang="fr-FR" sz="1400" b="1" dirty="0" smtClean="0">
                  <a:solidFill>
                    <a:prstClr val="black"/>
                  </a:solidFill>
                </a:rPr>
                <a:t>,</a:t>
              </a:r>
            </a:p>
            <a:p>
              <a:pPr algn="ctr"/>
              <a:r>
                <a:rPr lang="fr-FR" sz="1400" b="1" dirty="0" smtClean="0">
                  <a:solidFill>
                    <a:prstClr val="black"/>
                  </a:solidFill>
                </a:rPr>
                <a:t>$</a:t>
              </a:r>
              <a:r>
                <a:rPr lang="fr-FR" sz="1400" b="1" dirty="0" err="1">
                  <a:solidFill>
                    <a:prstClr val="black"/>
                  </a:solidFill>
                </a:rPr>
                <a:t>ext_autorisees</a:t>
              </a:r>
              <a:r>
                <a:rPr lang="fr-FR" sz="1400" b="1" dirty="0" smtClean="0">
                  <a:solidFill>
                    <a:prstClr val="black"/>
                  </a:solidFill>
                </a:rPr>
                <a:t>)</a:t>
              </a:r>
              <a:endParaRPr lang="en-GB" sz="1400" b="1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e 12"/>
          <p:cNvGrpSpPr/>
          <p:nvPr/>
        </p:nvGrpSpPr>
        <p:grpSpPr>
          <a:xfrm>
            <a:off x="318762" y="3285667"/>
            <a:ext cx="1991568" cy="1080120"/>
            <a:chOff x="292636" y="3353915"/>
            <a:chExt cx="1991568" cy="1080120"/>
          </a:xfrm>
        </p:grpSpPr>
        <p:sp>
          <p:nvSpPr>
            <p:cNvPr id="22" name="Chevron 21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66" name="ZoneTexte 65"/>
            <p:cNvSpPr txBox="1"/>
            <p:nvPr/>
          </p:nvSpPr>
          <p:spPr>
            <a:xfrm>
              <a:off x="755576" y="3697287"/>
              <a:ext cx="12961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Connexion BD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Groupe 70"/>
          <p:cNvGrpSpPr/>
          <p:nvPr/>
        </p:nvGrpSpPr>
        <p:grpSpPr>
          <a:xfrm>
            <a:off x="1814470" y="3288744"/>
            <a:ext cx="1991568" cy="1080120"/>
            <a:chOff x="292636" y="3353915"/>
            <a:chExt cx="1991568" cy="1080120"/>
          </a:xfrm>
        </p:grpSpPr>
        <p:sp>
          <p:nvSpPr>
            <p:cNvPr id="72" name="Chevron 71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73" name="ZoneTexte 72"/>
            <p:cNvSpPr txBox="1"/>
            <p:nvPr/>
          </p:nvSpPr>
          <p:spPr>
            <a:xfrm>
              <a:off x="676278" y="3497931"/>
              <a:ext cx="129614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Morceau dans la table musique?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77" name="Groupe 76"/>
          <p:cNvGrpSpPr/>
          <p:nvPr/>
        </p:nvGrpSpPr>
        <p:grpSpPr>
          <a:xfrm>
            <a:off x="3301563" y="3288744"/>
            <a:ext cx="1991568" cy="1080120"/>
            <a:chOff x="292636" y="3353915"/>
            <a:chExt cx="1991568" cy="1080120"/>
          </a:xfrm>
        </p:grpSpPr>
        <p:sp>
          <p:nvSpPr>
            <p:cNvPr id="78" name="Chevron 77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79" name="ZoneTexte 78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Fichier mis dans le répertoire du serveur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90" name="Groupe 89"/>
          <p:cNvGrpSpPr/>
          <p:nvPr/>
        </p:nvGrpSpPr>
        <p:grpSpPr>
          <a:xfrm>
            <a:off x="6334563" y="3288744"/>
            <a:ext cx="1991568" cy="1080120"/>
            <a:chOff x="292636" y="3353915"/>
            <a:chExt cx="1991568" cy="108012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91" name="Chevron 90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solidFill>
              <a:srgbClr val="FDC7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92" name="ZoneTexte 91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rgbClr val="C0504D">
                      <a:lumMod val="50000"/>
                    </a:srgbClr>
                  </a:solidFill>
                </a:rPr>
                <a:t>Création d’1 instance dans la table uploader</a:t>
              </a:r>
              <a:endParaRPr lang="en-GB" sz="1400" b="1" dirty="0">
                <a:solidFill>
                  <a:srgbClr val="C0504D">
                    <a:lumMod val="50000"/>
                  </a:srgbClr>
                </a:solidFill>
              </a:endParaRPr>
            </a:p>
          </p:txBody>
        </p:sp>
      </p:grpSp>
      <p:grpSp>
        <p:nvGrpSpPr>
          <p:cNvPr id="84" name="Groupe 83"/>
          <p:cNvGrpSpPr/>
          <p:nvPr/>
        </p:nvGrpSpPr>
        <p:grpSpPr>
          <a:xfrm>
            <a:off x="4814150" y="3288744"/>
            <a:ext cx="1991568" cy="1080120"/>
            <a:chOff x="292636" y="3353915"/>
            <a:chExt cx="1991568" cy="108012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85" name="Chevron 84"/>
            <p:cNvSpPr/>
            <p:nvPr/>
          </p:nvSpPr>
          <p:spPr>
            <a:xfrm>
              <a:off x="292636" y="3353915"/>
              <a:ext cx="1991568" cy="1080120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black"/>
                </a:solidFill>
              </a:endParaRPr>
            </a:p>
          </p:txBody>
        </p:sp>
        <p:sp>
          <p:nvSpPr>
            <p:cNvPr id="86" name="ZoneTexte 85"/>
            <p:cNvSpPr txBox="1"/>
            <p:nvPr/>
          </p:nvSpPr>
          <p:spPr>
            <a:xfrm>
              <a:off x="676278" y="3425165"/>
              <a:ext cx="12961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Création d’1 instance dans la table musique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80" name="Groupe 79"/>
          <p:cNvGrpSpPr/>
          <p:nvPr/>
        </p:nvGrpSpPr>
        <p:grpSpPr>
          <a:xfrm>
            <a:off x="2789312" y="5557471"/>
            <a:ext cx="2905813" cy="1169551"/>
            <a:chOff x="415563" y="2936100"/>
            <a:chExt cx="1743310" cy="1169551"/>
          </a:xfrm>
          <a:solidFill>
            <a:schemeClr val="bg1">
              <a:lumMod val="85000"/>
            </a:schemeClr>
          </a:solidFill>
        </p:grpSpPr>
        <p:sp>
          <p:nvSpPr>
            <p:cNvPr id="81" name="Rectangle à coins arrondis 80"/>
            <p:cNvSpPr/>
            <p:nvPr/>
          </p:nvSpPr>
          <p:spPr>
            <a:xfrm>
              <a:off x="415563" y="2939177"/>
              <a:ext cx="1743310" cy="93610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82" name="ZoneTexte 81"/>
            <p:cNvSpPr txBox="1"/>
            <p:nvPr/>
          </p:nvSpPr>
          <p:spPr>
            <a:xfrm>
              <a:off x="574839" y="2936100"/>
              <a:ext cx="1529488" cy="116955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GB" sz="1400" b="1" dirty="0" err="1" smtClean="0">
                  <a:solidFill>
                    <a:prstClr val="white"/>
                  </a:solidFill>
                </a:rPr>
                <a:t>move_uploaded_file</a:t>
              </a:r>
              <a:r>
                <a:rPr lang="en-GB" sz="1400" b="1" dirty="0" smtClean="0">
                  <a:solidFill>
                    <a:prstClr val="white"/>
                  </a:solidFill>
                </a:rPr>
                <a:t>(</a:t>
              </a:r>
            </a:p>
            <a:p>
              <a:r>
                <a:rPr lang="en-GB" sz="1400" b="1" dirty="0" smtClean="0">
                  <a:solidFill>
                    <a:prstClr val="white"/>
                  </a:solidFill>
                </a:rPr>
                <a:t>$_</a:t>
              </a:r>
              <a:r>
                <a:rPr lang="en-GB" sz="1400" b="1" dirty="0">
                  <a:solidFill>
                    <a:prstClr val="white"/>
                  </a:solidFill>
                </a:rPr>
                <a:t>FILES['</a:t>
              </a:r>
              <a:r>
                <a:rPr lang="en-GB" sz="1400" b="1" dirty="0" err="1">
                  <a:solidFill>
                    <a:prstClr val="white"/>
                  </a:solidFill>
                </a:rPr>
                <a:t>fichier</a:t>
              </a:r>
              <a:r>
                <a:rPr lang="en-GB" sz="1400" b="1" dirty="0">
                  <a:solidFill>
                    <a:prstClr val="white"/>
                  </a:solidFill>
                </a:rPr>
                <a:t>']['</a:t>
              </a:r>
              <a:r>
                <a:rPr lang="en-GB" sz="1400" b="1" dirty="0" err="1">
                  <a:solidFill>
                    <a:prstClr val="white"/>
                  </a:solidFill>
                </a:rPr>
                <a:t>tmp_name</a:t>
              </a:r>
              <a:r>
                <a:rPr lang="en-GB" sz="1400" b="1" dirty="0" smtClean="0">
                  <a:solidFill>
                    <a:prstClr val="white"/>
                  </a:solidFill>
                </a:rPr>
                <a:t>'],</a:t>
              </a:r>
            </a:p>
            <a:p>
              <a:r>
                <a:rPr lang="en-GB" sz="1400" b="1" dirty="0" smtClean="0">
                  <a:solidFill>
                    <a:prstClr val="white"/>
                  </a:solidFill>
                </a:rPr>
                <a:t> </a:t>
              </a:r>
              <a:r>
                <a:rPr lang="en-GB" sz="1400" b="1" dirty="0">
                  <a:solidFill>
                    <a:prstClr val="white"/>
                  </a:solidFill>
                </a:rPr>
                <a:t>'./</a:t>
              </a:r>
              <a:r>
                <a:rPr lang="en-GB" sz="1400" b="1" dirty="0" smtClean="0">
                  <a:solidFill>
                    <a:prstClr val="white"/>
                  </a:solidFill>
                </a:rPr>
                <a:t>upload</a:t>
              </a:r>
              <a:r>
                <a:rPr lang="en-GB" sz="1400" b="1" dirty="0">
                  <a:solidFill>
                    <a:prstClr val="white"/>
                  </a:solidFill>
                </a:rPr>
                <a:t>/'. $_FILES['</a:t>
              </a:r>
              <a:r>
                <a:rPr lang="en-GB" sz="1400" b="1" dirty="0" err="1">
                  <a:solidFill>
                    <a:prstClr val="white"/>
                  </a:solidFill>
                </a:rPr>
                <a:t>fichier</a:t>
              </a:r>
              <a:r>
                <a:rPr lang="en-GB" sz="1400" b="1" dirty="0">
                  <a:solidFill>
                    <a:prstClr val="white"/>
                  </a:solidFill>
                </a:rPr>
                <a:t>']['name</a:t>
              </a:r>
              <a:r>
                <a:rPr lang="en-GB" sz="1400" b="1" dirty="0" smtClean="0">
                  <a:solidFill>
                    <a:prstClr val="white"/>
                  </a:solidFill>
                </a:rPr>
                <a:t>'])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Groupe 25"/>
          <p:cNvGrpSpPr/>
          <p:nvPr/>
        </p:nvGrpSpPr>
        <p:grpSpPr>
          <a:xfrm>
            <a:off x="3301982" y="3044263"/>
            <a:ext cx="3056175" cy="388497"/>
            <a:chOff x="3219003" y="3112511"/>
            <a:chExt cx="2537655" cy="388497"/>
          </a:xfrm>
        </p:grpSpPr>
        <p:sp>
          <p:nvSpPr>
            <p:cNvPr id="23" name="Flèche droite 22"/>
            <p:cNvSpPr/>
            <p:nvPr/>
          </p:nvSpPr>
          <p:spPr>
            <a:xfrm>
              <a:off x="3219003" y="3112511"/>
              <a:ext cx="2537655" cy="388497"/>
            </a:xfrm>
            <a:prstGeom prst="rightArrow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83" name="ZoneTexte 82"/>
            <p:cNvSpPr txBox="1"/>
            <p:nvPr/>
          </p:nvSpPr>
          <p:spPr>
            <a:xfrm>
              <a:off x="3502997" y="3152843"/>
              <a:ext cx="18113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Morceau inexistant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2" name="Flèche droite 1"/>
          <p:cNvSpPr/>
          <p:nvPr/>
        </p:nvSpPr>
        <p:spPr>
          <a:xfrm rot="5400000">
            <a:off x="3756808" y="4559780"/>
            <a:ext cx="934980" cy="602988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7" name="Groupe 66"/>
          <p:cNvGrpSpPr/>
          <p:nvPr/>
        </p:nvGrpSpPr>
        <p:grpSpPr>
          <a:xfrm>
            <a:off x="122018" y="4577640"/>
            <a:ext cx="1929702" cy="936104"/>
            <a:chOff x="326166" y="2939177"/>
            <a:chExt cx="1929702" cy="936104"/>
          </a:xfrm>
          <a:solidFill>
            <a:schemeClr val="bg1">
              <a:lumMod val="85000"/>
            </a:schemeClr>
          </a:solidFill>
        </p:grpSpPr>
        <p:sp>
          <p:nvSpPr>
            <p:cNvPr id="68" name="Rectangle à coins arrondis 67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69" name="ZoneTexte 68"/>
            <p:cNvSpPr txBox="1"/>
            <p:nvPr/>
          </p:nvSpPr>
          <p:spPr>
            <a:xfrm>
              <a:off x="326166" y="3239084"/>
              <a:ext cx="19297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Requête PDO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74" name="Groupe 73"/>
          <p:cNvGrpSpPr/>
          <p:nvPr/>
        </p:nvGrpSpPr>
        <p:grpSpPr>
          <a:xfrm>
            <a:off x="1691680" y="4577640"/>
            <a:ext cx="1929702" cy="954107"/>
            <a:chOff x="314291" y="2936100"/>
            <a:chExt cx="1929702" cy="954107"/>
          </a:xfrm>
          <a:solidFill>
            <a:schemeClr val="bg1">
              <a:lumMod val="85000"/>
            </a:schemeClr>
          </a:solidFill>
        </p:grpSpPr>
        <p:sp>
          <p:nvSpPr>
            <p:cNvPr id="75" name="Rectangle à coins arrondis 74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76" name="ZoneTexte 75"/>
            <p:cNvSpPr txBox="1"/>
            <p:nvPr/>
          </p:nvSpPr>
          <p:spPr>
            <a:xfrm>
              <a:off x="314291" y="2936100"/>
              <a:ext cx="192970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Requête </a:t>
              </a:r>
              <a:r>
                <a:rPr lang="fr-FR" sz="1400" b="1" dirty="0" err="1" smtClean="0">
                  <a:solidFill>
                    <a:prstClr val="white"/>
                  </a:solidFill>
                </a:rPr>
                <a:t>mySQL</a:t>
              </a:r>
              <a:endParaRPr lang="fr-FR" sz="1400" b="1" dirty="0" smtClean="0">
                <a:solidFill>
                  <a:prstClr val="white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SELECT</a:t>
              </a:r>
            </a:p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Gestion des espaces et de la casse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87" name="Groupe 86"/>
          <p:cNvGrpSpPr/>
          <p:nvPr/>
        </p:nvGrpSpPr>
        <p:grpSpPr>
          <a:xfrm>
            <a:off x="4874546" y="4577640"/>
            <a:ext cx="1929702" cy="936104"/>
            <a:chOff x="326166" y="2939177"/>
            <a:chExt cx="1929702" cy="93610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88" name="Rectangle à coins arrondis 87"/>
            <p:cNvSpPr/>
            <p:nvPr/>
          </p:nvSpPr>
          <p:spPr>
            <a:xfrm>
              <a:off x="431237" y="2939177"/>
              <a:ext cx="1743310" cy="93610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89" name="ZoneTexte 88"/>
            <p:cNvSpPr txBox="1"/>
            <p:nvPr/>
          </p:nvSpPr>
          <p:spPr>
            <a:xfrm>
              <a:off x="326166" y="3140249"/>
              <a:ext cx="19297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Requête </a:t>
              </a:r>
              <a:r>
                <a:rPr lang="fr-FR" sz="1400" b="1" dirty="0" err="1" smtClean="0">
                  <a:solidFill>
                    <a:prstClr val="white"/>
                  </a:solidFill>
                </a:rPr>
                <a:t>mySQL</a:t>
              </a:r>
              <a:endParaRPr lang="fr-FR" sz="1400" b="1" dirty="0" smtClean="0">
                <a:solidFill>
                  <a:prstClr val="white"/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prstClr val="white"/>
                  </a:solidFill>
                </a:rPr>
                <a:t>INSERT</a:t>
              </a:r>
              <a:endParaRPr lang="en-GB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93" name="Groupe 92"/>
          <p:cNvGrpSpPr/>
          <p:nvPr/>
        </p:nvGrpSpPr>
        <p:grpSpPr>
          <a:xfrm>
            <a:off x="6819750" y="4577640"/>
            <a:ext cx="2128324" cy="936104"/>
            <a:chOff x="431237" y="2939177"/>
            <a:chExt cx="2128324" cy="93610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94" name="Rectangle à coins arrondis 93"/>
            <p:cNvSpPr/>
            <p:nvPr/>
          </p:nvSpPr>
          <p:spPr>
            <a:xfrm>
              <a:off x="431237" y="2939177"/>
              <a:ext cx="2047080" cy="936104"/>
            </a:xfrm>
            <a:prstGeom prst="roundRect">
              <a:avLst/>
            </a:prstGeom>
            <a:solidFill>
              <a:srgbClr val="FDC7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95" name="ZoneTexte 94"/>
            <p:cNvSpPr txBox="1"/>
            <p:nvPr/>
          </p:nvSpPr>
          <p:spPr>
            <a:xfrm>
              <a:off x="438343" y="3066053"/>
              <a:ext cx="212121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 smtClean="0">
                  <a:solidFill>
                    <a:srgbClr val="C0504D">
                      <a:lumMod val="50000"/>
                    </a:srgbClr>
                  </a:solidFill>
                </a:rPr>
                <a:t>Requêtes  </a:t>
              </a:r>
              <a:r>
                <a:rPr lang="fr-FR" sz="1400" b="1" dirty="0" err="1" smtClean="0">
                  <a:solidFill>
                    <a:srgbClr val="C0504D">
                      <a:lumMod val="50000"/>
                    </a:srgbClr>
                  </a:solidFill>
                </a:rPr>
                <a:t>mySQL</a:t>
              </a:r>
              <a:endParaRPr lang="fr-FR" sz="1400" b="1" dirty="0" smtClean="0">
                <a:solidFill>
                  <a:srgbClr val="C0504D">
                    <a:lumMod val="50000"/>
                  </a:srgbClr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rgbClr val="C0504D">
                      <a:lumMod val="50000"/>
                    </a:srgbClr>
                  </a:solidFill>
                </a:rPr>
                <a:t>SELECT</a:t>
              </a:r>
              <a:endParaRPr lang="fr-FR" sz="1400" b="1" dirty="0">
                <a:solidFill>
                  <a:srgbClr val="C0504D">
                    <a:lumMod val="50000"/>
                  </a:srgbClr>
                </a:solidFill>
              </a:endParaRPr>
            </a:p>
            <a:p>
              <a:pPr algn="ctr"/>
              <a:r>
                <a:rPr lang="fr-FR" sz="1400" b="1" dirty="0" smtClean="0">
                  <a:solidFill>
                    <a:srgbClr val="C0504D">
                      <a:lumMod val="50000"/>
                    </a:srgbClr>
                  </a:solidFill>
                </a:rPr>
                <a:t>INSERT</a:t>
              </a:r>
              <a:endParaRPr lang="en-GB" sz="1400" b="1" dirty="0">
                <a:solidFill>
                  <a:srgbClr val="C0504D">
                    <a:lumMod val="50000"/>
                  </a:srgbClr>
                </a:solidFill>
              </a:endParaRPr>
            </a:p>
          </p:txBody>
        </p:sp>
      </p:grpSp>
      <p:sp>
        <p:nvSpPr>
          <p:cNvPr id="53" name="Rectangle 52"/>
          <p:cNvSpPr/>
          <p:nvPr/>
        </p:nvSpPr>
        <p:spPr>
          <a:xfrm>
            <a:off x="-756592" y="81696"/>
            <a:ext cx="2565218" cy="1091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SLIDE CACHEE – VERSION SANS ANIMATIONS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2196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12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Affichage des musiques utilis</a:t>
            </a:r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teur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668744" y="1844824"/>
            <a:ext cx="3629428" cy="2520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b="1" dirty="0" smtClean="0"/>
              <a:t>BEBER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2359098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13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La fonction de recherche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5"/>
          <a:stretch/>
        </p:blipFill>
        <p:spPr bwMode="auto">
          <a:xfrm>
            <a:off x="1763689" y="1518366"/>
            <a:ext cx="5370028" cy="3715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68" t="39657" r="30490" b="14365"/>
          <a:stretch/>
        </p:blipFill>
        <p:spPr bwMode="auto">
          <a:xfrm>
            <a:off x="1815940" y="3004028"/>
            <a:ext cx="3477896" cy="1729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à coins arrondis 1"/>
          <p:cNvSpPr/>
          <p:nvPr/>
        </p:nvSpPr>
        <p:spPr>
          <a:xfrm>
            <a:off x="7281622" y="2805046"/>
            <a:ext cx="1392458" cy="568988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err="1" smtClean="0"/>
              <a:t>Javascript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704310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14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Les Playlists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Picture 2" descr="https://lh4.googleusercontent.com/EXi3u04TwFlqyqZw5bm6ZyQu6p0A6wJd_UmO2SJ4NHZUDtC562NP1YjBnEkaWenJsjFgkV0xgchcpcEBrCrazRPFrYTItlrSH-fHbutii8FGsT64QAYR6YB-t1oS0spqQNkzxx515m8st2UJ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561" y="3287716"/>
            <a:ext cx="5304553" cy="117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6.googleusercontent.com/PNWz6VEEOHdQI5i_UCH2rZRMKAUmH1PltPRmP2KI_fDz7iNwbuz2cZ-IYMyj-nmEGmjzxQX4cI_Bz_1Sy9mPhx85pCu0fQ8xZ1GHK8geL16npW1Fb6iNiHV84IBC3YO1qHtmFXMUt05764mc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06" y="1792561"/>
            <a:ext cx="5304553" cy="1111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4.googleusercontent.com/B-TegXMjhSrWQd2iys9bAvpuQnUbVHOIUpuqubo0NQSeni0yLfS-KTu4hgAOU0FBOJhWAYNotPcuVbUYckm8JYB1qQDHhpE5DLQWCPuhae_JqY87WTeNOR33IfPsay8v2cZVCP77xsEsuP5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50" y="4868975"/>
            <a:ext cx="7947196" cy="945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554304" y="4561198"/>
            <a:ext cx="30202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Après sélection d’une playlist :</a:t>
            </a:r>
            <a:endParaRPr lang="en-GB" sz="1400" dirty="0"/>
          </a:p>
        </p:txBody>
      </p:sp>
      <p:sp>
        <p:nvSpPr>
          <p:cNvPr id="22" name="ZoneTexte 21"/>
          <p:cNvSpPr txBox="1"/>
          <p:nvPr/>
        </p:nvSpPr>
        <p:spPr>
          <a:xfrm>
            <a:off x="585001" y="1484784"/>
            <a:ext cx="30683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Page d’accueil sans playlist :</a:t>
            </a:r>
            <a:endParaRPr lang="en-GB" sz="1400" dirty="0"/>
          </a:p>
        </p:txBody>
      </p:sp>
      <p:sp>
        <p:nvSpPr>
          <p:cNvPr id="23" name="ZoneTexte 22"/>
          <p:cNvSpPr txBox="1"/>
          <p:nvPr/>
        </p:nvSpPr>
        <p:spPr>
          <a:xfrm>
            <a:off x="550574" y="2977207"/>
            <a:ext cx="3102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Page d’accueil avec des playlists créées :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367641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2" grpId="0"/>
      <p:bldP spid="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15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Les Playlists – Point Technique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6" name="Picture 2" descr="https://lh6.googleusercontent.com/Nl9d10ScRErJLok97H_NHUQzzms1ctOIjgOjYffVVPvascbQrWJgkOOa5TDWyMKg49rJmt4Js7Li-lEyuPEO1YCgdDnVdOaTJkwBStBTxcNUu7Xh1paDhJYPDgedRj-NDNKS1UCAaQ64gPTY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318" y="1804270"/>
            <a:ext cx="5888511" cy="1287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ZoneTexte 20"/>
          <p:cNvSpPr txBox="1"/>
          <p:nvPr/>
        </p:nvSpPr>
        <p:spPr>
          <a:xfrm>
            <a:off x="585001" y="1484784"/>
            <a:ext cx="30683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Suppression d’une playlist :</a:t>
            </a:r>
            <a:endParaRPr lang="en-GB" sz="1400" dirty="0"/>
          </a:p>
        </p:txBody>
      </p:sp>
      <p:sp>
        <p:nvSpPr>
          <p:cNvPr id="22" name="ZoneTexte 21"/>
          <p:cNvSpPr txBox="1"/>
          <p:nvPr/>
        </p:nvSpPr>
        <p:spPr>
          <a:xfrm>
            <a:off x="585000" y="3276817"/>
            <a:ext cx="3482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Récupération des morceaux de la playlist :</a:t>
            </a:r>
            <a:endParaRPr lang="en-GB" sz="1400" dirty="0"/>
          </a:p>
        </p:txBody>
      </p:sp>
      <p:pic>
        <p:nvPicPr>
          <p:cNvPr id="1028" name="Picture 4" descr="https://lh4.googleusercontent.com/vNl9LJ4W95taByUMUGsLxWrvggCbk4qAtNGeQUGZRmWgGJeJei3NeRSirdbHjrwKPI8V-QQKn1UQvBQo2WplgzXDPELnyHbOb1SwGT2VUha5McBI15BXbmYTXmCz5-2xlkq6FWk3sIkDkut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876" y="3584594"/>
            <a:ext cx="7083343" cy="924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188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16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Page personnelle utilisateur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6" name="Picture 2" descr="C:\Users\Aline\Desktop\chgtmdp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97" t="28379" r="32904" b="28536"/>
          <a:stretch/>
        </p:blipFill>
        <p:spPr bwMode="auto">
          <a:xfrm>
            <a:off x="5148065" y="1274957"/>
            <a:ext cx="3514440" cy="248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line\Desktop\pageperso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6" t="30310" r="32434" b="30591"/>
          <a:stretch/>
        </p:blipFill>
        <p:spPr bwMode="auto">
          <a:xfrm>
            <a:off x="338041" y="1977125"/>
            <a:ext cx="4564290" cy="286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Aline\Desktop\confirmsupcompte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33" t="40726" r="32858" b="41168"/>
          <a:stretch/>
        </p:blipFill>
        <p:spPr bwMode="auto">
          <a:xfrm>
            <a:off x="5148065" y="4653136"/>
            <a:ext cx="3514440" cy="1042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lèche droite 4"/>
          <p:cNvSpPr/>
          <p:nvPr/>
        </p:nvSpPr>
        <p:spPr>
          <a:xfrm rot="20335135">
            <a:off x="3833635" y="3391315"/>
            <a:ext cx="1754931" cy="455301"/>
          </a:xfrm>
          <a:prstGeom prst="rightArrow">
            <a:avLst>
              <a:gd name="adj1" fmla="val 46407"/>
              <a:gd name="adj2" fmla="val 53510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Flèche droite 24"/>
          <p:cNvSpPr/>
          <p:nvPr/>
        </p:nvSpPr>
        <p:spPr>
          <a:xfrm rot="1000358">
            <a:off x="3730083" y="4475088"/>
            <a:ext cx="1754931" cy="455301"/>
          </a:xfrm>
          <a:prstGeom prst="rightArrow">
            <a:avLst>
              <a:gd name="adj1" fmla="val 46407"/>
              <a:gd name="adj2" fmla="val 53510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393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035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6516216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2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30" name="Groupe 29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31" name="Image 3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17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4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6" name="Rectangle 35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itre 1"/>
          <p:cNvSpPr>
            <a:spLocks noGrp="1"/>
          </p:cNvSpPr>
          <p:nvPr>
            <p:ph type="ctrTitle"/>
          </p:nvPr>
        </p:nvSpPr>
        <p:spPr>
          <a:xfrm>
            <a:off x="971599" y="2577998"/>
            <a:ext cx="7200800" cy="1705415"/>
          </a:xfrm>
        </p:spPr>
        <p:txBody>
          <a:bodyPr>
            <a:normAutofit/>
          </a:bodyPr>
          <a:lstStyle/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Démonstration</a:t>
            </a:r>
            <a:endParaRPr lang="en-GB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674012" y="3645024"/>
            <a:ext cx="3918024" cy="576064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43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035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6516216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2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30" name="Groupe 29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31" name="Image 3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18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4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6" name="Rectangle 35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itre 1"/>
          <p:cNvSpPr>
            <a:spLocks noGrp="1"/>
          </p:cNvSpPr>
          <p:nvPr>
            <p:ph type="ctrTitle"/>
          </p:nvPr>
        </p:nvSpPr>
        <p:spPr>
          <a:xfrm>
            <a:off x="971599" y="908720"/>
            <a:ext cx="7200800" cy="1705415"/>
          </a:xfrm>
        </p:spPr>
        <p:txBody>
          <a:bodyPr>
            <a:normAutofit/>
          </a:bodyPr>
          <a:lstStyle/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Bilan</a:t>
            </a:r>
            <a:endParaRPr lang="en-GB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1331184" y="2780928"/>
            <a:ext cx="6697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La </a:t>
            </a:r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plateforme : avantages et 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inconvénients</a:t>
            </a:r>
          </a:p>
          <a:p>
            <a:pPr algn="just"/>
            <a:endParaRPr lang="fr-FR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Comparaison </a:t>
            </a:r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avec le cahier des 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charges</a:t>
            </a:r>
          </a:p>
          <a:p>
            <a:pPr algn="just"/>
            <a:endParaRPr lang="fr-FR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Les </a:t>
            </a:r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apports du projet 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tuteuré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GB" dirty="0"/>
          </a:p>
        </p:txBody>
      </p:sp>
      <p:sp>
        <p:nvSpPr>
          <p:cNvPr id="24" name="Rectangle 23"/>
          <p:cNvSpPr/>
          <p:nvPr/>
        </p:nvSpPr>
        <p:spPr>
          <a:xfrm>
            <a:off x="2668744" y="1844824"/>
            <a:ext cx="3629428" cy="2520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b="1" dirty="0" smtClean="0"/>
              <a:t>THOMAS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423615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0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ZoneTexte 15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9" name="Espace réservé du pied de page 6"/>
          <p:cNvSpPr txBox="1">
            <a:spLocks noChangeArrowheads="1"/>
          </p:cNvSpPr>
          <p:nvPr/>
        </p:nvSpPr>
        <p:spPr bwMode="auto">
          <a:xfrm>
            <a:off x="8676456" y="6525344"/>
            <a:ext cx="44479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sz="900"/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9DED7B3A-751A-46EA-B5A4-32AC8363CE73}" type="slidenum">
              <a:rPr lang="fr-FR" sz="1400" smtClean="0">
                <a:solidFill>
                  <a:srgbClr val="FF9900"/>
                </a:solidFill>
                <a:cs typeface="Arial" pitchFamily="34" charset="0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19</a:t>
            </a:fld>
            <a:r>
              <a:rPr lang="fr-FR" sz="1400" dirty="0" smtClean="0">
                <a:solidFill>
                  <a:srgbClr val="FF9900"/>
                </a:solidFill>
                <a:cs typeface="Arial" pitchFamily="34" charset="0"/>
              </a:rPr>
              <a:t> </a:t>
            </a:r>
          </a:p>
        </p:txBody>
      </p:sp>
      <p:grpSp>
        <p:nvGrpSpPr>
          <p:cNvPr id="20" name="Groupe 19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1" name="Image 2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22" name="Rectangle 21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19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4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25" name="Rectangle 24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ZoneTexte 25"/>
          <p:cNvSpPr txBox="1"/>
          <p:nvPr/>
        </p:nvSpPr>
        <p:spPr>
          <a:xfrm>
            <a:off x="338042" y="1124744"/>
            <a:ext cx="6048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xxxxxx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09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107504" y="88395"/>
            <a:ext cx="3384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 smtClean="0">
                <a:solidFill>
                  <a:srgbClr val="FF9900"/>
                </a:solidFill>
              </a:rPr>
              <a:t>Sommaire</a:t>
            </a:r>
            <a:endParaRPr lang="en-GB" sz="3200" b="1" dirty="0">
              <a:solidFill>
                <a:srgbClr val="FF9900"/>
              </a:solidFill>
            </a:endParaRPr>
          </a:p>
        </p:txBody>
      </p:sp>
      <p:grpSp>
        <p:nvGrpSpPr>
          <p:cNvPr id="5" name="Groupe 4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15" name="Image 1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2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25" name="Rectangle 24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6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/>
          <p:cNvSpPr txBox="1"/>
          <p:nvPr/>
        </p:nvSpPr>
        <p:spPr>
          <a:xfrm>
            <a:off x="338042" y="1124744"/>
            <a:ext cx="704227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1- Rappels du cahier des charges </a:t>
            </a:r>
            <a:r>
              <a:rPr lang="fr-FR" b="1" dirty="0" smtClean="0">
                <a:solidFill>
                  <a:srgbClr val="FF0000"/>
                </a:solidFill>
              </a:rPr>
              <a:t>KILLIAN</a:t>
            </a:r>
          </a:p>
          <a:p>
            <a:endParaRPr lang="fr-FR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2- L’interface homme-machine </a:t>
            </a:r>
            <a:r>
              <a:rPr lang="fr-FR" b="1" dirty="0" smtClean="0">
                <a:solidFill>
                  <a:srgbClr val="FF0000"/>
                </a:solidFill>
              </a:rPr>
              <a:t>KILLIAN</a:t>
            </a:r>
          </a:p>
          <a:p>
            <a:endParaRPr lang="fr-FR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3- Les modules développés </a:t>
            </a:r>
          </a:p>
          <a:p>
            <a:r>
              <a:rPr lang="fr-FR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 : le diagramme de cas d’utilisation </a:t>
            </a:r>
            <a:r>
              <a:rPr lang="fr-FR" b="1" dirty="0" smtClean="0">
                <a:solidFill>
                  <a:srgbClr val="FF0000"/>
                </a:solidFill>
              </a:rPr>
              <a:t>CYRIL</a:t>
            </a:r>
            <a:endParaRPr lang="fr-FR" i="1" dirty="0" smtClean="0">
              <a:solidFill>
                <a:srgbClr val="FF0000"/>
              </a:solidFill>
            </a:endParaRPr>
          </a:p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a) Inscription / Connexion </a:t>
            </a:r>
            <a:r>
              <a:rPr lang="fr-FR" b="1" dirty="0" smtClean="0">
                <a:solidFill>
                  <a:srgbClr val="FF0000"/>
                </a:solidFill>
              </a:rPr>
              <a:t>BEBER</a:t>
            </a:r>
          </a:p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b) </a:t>
            </a:r>
            <a:r>
              <a:rPr lang="fr-F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</a:t>
            </a:r>
            <a:r>
              <a:rPr lang="fr-FR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pload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de musiques </a:t>
            </a:r>
            <a:r>
              <a:rPr lang="fr-FR" b="1" dirty="0" smtClean="0">
                <a:solidFill>
                  <a:srgbClr val="FF0000"/>
                </a:solidFill>
              </a:rPr>
              <a:t>ALINE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c) Affichage des musiques uploadées </a:t>
            </a:r>
            <a:r>
              <a:rPr lang="fr-FR" b="1" dirty="0" smtClean="0">
                <a:solidFill>
                  <a:srgbClr val="FF0000"/>
                </a:solidFill>
              </a:rPr>
              <a:t>BEBER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d) Recherche de musiques </a:t>
            </a:r>
            <a:r>
              <a:rPr lang="fr-FR" b="1" dirty="0" smtClean="0">
                <a:solidFill>
                  <a:srgbClr val="FF0000"/>
                </a:solidFill>
              </a:rPr>
              <a:t>ALINE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e) Playlists </a:t>
            </a:r>
            <a:r>
              <a:rPr lang="fr-FR" b="1" dirty="0" smtClean="0">
                <a:solidFill>
                  <a:srgbClr val="FF0000"/>
                </a:solidFill>
              </a:rPr>
              <a:t>THOMAS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f) Affichage des données personnelles </a:t>
            </a:r>
            <a:r>
              <a:rPr lang="fr-FR" b="1" dirty="0" smtClean="0">
                <a:solidFill>
                  <a:srgbClr val="FF0000"/>
                </a:solidFill>
              </a:rPr>
              <a:t>CYRIL</a:t>
            </a:r>
          </a:p>
          <a:p>
            <a:endParaRPr lang="fr-FR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4- Analyse du résultat = </a:t>
            </a:r>
            <a:r>
              <a:rPr lang="fr-FR" b="1" dirty="0" smtClean="0">
                <a:solidFill>
                  <a:srgbClr val="FF0000"/>
                </a:solidFill>
              </a:rPr>
              <a:t>3 dernières parties du rapport</a:t>
            </a:r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fr-FR" b="1" dirty="0" smtClean="0">
                <a:solidFill>
                  <a:srgbClr val="FF0000"/>
                </a:solidFill>
              </a:rPr>
              <a:t>THOMAS</a:t>
            </a:r>
          </a:p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a) La plateforme : avantages et inconvénients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b) Comparaison avec le cahier des charges</a:t>
            </a:r>
          </a:p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c) Les apports du projet tuteuré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54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23" r="-1"/>
          <a:stretch/>
        </p:blipFill>
        <p:spPr>
          <a:xfrm>
            <a:off x="-1" y="3412"/>
            <a:ext cx="9144000" cy="6898333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-1" y="-1"/>
            <a:ext cx="9144000" cy="6901745"/>
          </a:xfrm>
          <a:prstGeom prst="rect">
            <a:avLst/>
          </a:prstGeom>
          <a:solidFill>
            <a:srgbClr val="F9F3EB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itre 1"/>
          <p:cNvSpPr>
            <a:spLocks noGrp="1"/>
          </p:cNvSpPr>
          <p:nvPr>
            <p:ph type="ctrTitle"/>
          </p:nvPr>
        </p:nvSpPr>
        <p:spPr>
          <a:xfrm>
            <a:off x="971599" y="2577998"/>
            <a:ext cx="7200800" cy="1705415"/>
          </a:xfrm>
        </p:spPr>
        <p:txBody>
          <a:bodyPr>
            <a:normAutofit/>
          </a:bodyPr>
          <a:lstStyle/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Merci pour votre attention!</a:t>
            </a:r>
            <a:endParaRPr lang="en-GB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36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305203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0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2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18" name="Groupe 1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19" name="Image 1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3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24" name="Rectangle 23"/>
          <p:cNvSpPr/>
          <p:nvPr/>
        </p:nvSpPr>
        <p:spPr>
          <a:xfrm>
            <a:off x="198043" y="744953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à coins arrondis 22"/>
          <p:cNvSpPr/>
          <p:nvPr/>
        </p:nvSpPr>
        <p:spPr>
          <a:xfrm>
            <a:off x="5089867" y="1412776"/>
            <a:ext cx="3024336" cy="936104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FONCTIONS  </a:t>
            </a:r>
            <a:r>
              <a:rPr lang="fr-FR" b="1" dirty="0" smtClean="0"/>
              <a:t>SECONDAIRES</a:t>
            </a:r>
            <a:endParaRPr lang="en-GB" b="1" dirty="0"/>
          </a:p>
        </p:txBody>
      </p:sp>
      <p:sp>
        <p:nvSpPr>
          <p:cNvPr id="3" name="Rectangle à coins arrondis 2"/>
          <p:cNvSpPr/>
          <p:nvPr/>
        </p:nvSpPr>
        <p:spPr>
          <a:xfrm>
            <a:off x="957789" y="1412776"/>
            <a:ext cx="3024336" cy="936104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FONCTIONS  </a:t>
            </a:r>
            <a:r>
              <a:rPr lang="fr-FR" b="1" dirty="0" smtClean="0"/>
              <a:t>PRINCIPALES</a:t>
            </a:r>
            <a:endParaRPr lang="en-GB" b="1" dirty="0"/>
          </a:p>
        </p:txBody>
      </p:sp>
      <p:sp>
        <p:nvSpPr>
          <p:cNvPr id="29" name="ZoneTexte 28"/>
          <p:cNvSpPr txBox="1"/>
          <p:nvPr/>
        </p:nvSpPr>
        <p:spPr>
          <a:xfrm>
            <a:off x="4887654" y="2643016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Homme-machine adaptée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755576" y="2642435"/>
            <a:ext cx="3428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Stockage des titres musicaux via </a:t>
            </a:r>
            <a:r>
              <a:rPr lang="fr-FR" sz="1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upload</a:t>
            </a: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fr-F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l’utilisateur</a:t>
            </a:r>
            <a:endParaRPr lang="en-GB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755576" y="3247895"/>
            <a:ext cx="3428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Stockage des informations sur les titres musicaux</a:t>
            </a:r>
          </a:p>
        </p:txBody>
      </p:sp>
      <p:sp>
        <p:nvSpPr>
          <p:cNvPr id="26" name="ZoneTexte 25"/>
          <p:cNvSpPr txBox="1"/>
          <p:nvPr/>
        </p:nvSpPr>
        <p:spPr>
          <a:xfrm>
            <a:off x="755576" y="3853355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Formulation de requête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755576" y="4243372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Lecture des titres musicaux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755576" y="4633391"/>
            <a:ext cx="3428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Système  de connexion et création de comptes utilisateur</a:t>
            </a:r>
          </a:p>
        </p:txBody>
      </p:sp>
      <p:sp>
        <p:nvSpPr>
          <p:cNvPr id="30" name="ZoneTexte 29"/>
          <p:cNvSpPr txBox="1"/>
          <p:nvPr/>
        </p:nvSpPr>
        <p:spPr>
          <a:xfrm>
            <a:off x="4887654" y="3176662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Création d’une liste de lecture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4887654" y="3710308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Création de playlists utilisateur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4887654" y="4243953"/>
            <a:ext cx="3428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Proposition de playlists utilisateur</a:t>
            </a:r>
          </a:p>
        </p:txBody>
      </p:sp>
    </p:spTree>
    <p:extLst>
      <p:ext uri="{BB962C8B-B14F-4D97-AF65-F5344CB8AC3E}">
        <p14:creationId xmlns:p14="http://schemas.microsoft.com/office/powerpoint/2010/main" val="3669167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" grpId="0" animBg="1"/>
      <p:bldP spid="29" grpId="0"/>
      <p:bldP spid="6" grpId="0"/>
      <p:bldP spid="25" grpId="0"/>
      <p:bldP spid="26" grpId="0"/>
      <p:bldP spid="27" grpId="0"/>
      <p:bldP spid="28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2465443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2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5" name="Groupe 24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6" name="Image 2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4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9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1" name="Rectangle 30"/>
          <p:cNvSpPr/>
          <p:nvPr/>
        </p:nvSpPr>
        <p:spPr>
          <a:xfrm>
            <a:off x="200651" y="923234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ZoneTexte 31"/>
          <p:cNvSpPr txBox="1"/>
          <p:nvPr/>
        </p:nvSpPr>
        <p:spPr>
          <a:xfrm>
            <a:off x="336057" y="889165"/>
            <a:ext cx="851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L’interface Homme-Machine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3821549" y="4627680"/>
            <a:ext cx="3729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Pour </a:t>
            </a:r>
            <a:r>
              <a:rPr lang="fr-FR" b="1" dirty="0" smtClean="0"/>
              <a:t>convaincre</a:t>
            </a:r>
            <a:r>
              <a:rPr lang="fr-FR" dirty="0" smtClean="0"/>
              <a:t> les visiteurs</a:t>
            </a:r>
            <a:endParaRPr lang="en-GB" dirty="0"/>
          </a:p>
        </p:txBody>
      </p:sp>
      <p:sp>
        <p:nvSpPr>
          <p:cNvPr id="10" name="Bouée 9"/>
          <p:cNvSpPr/>
          <p:nvPr/>
        </p:nvSpPr>
        <p:spPr>
          <a:xfrm>
            <a:off x="2304760" y="4149080"/>
            <a:ext cx="1333586" cy="1348154"/>
          </a:xfrm>
          <a:prstGeom prst="donut">
            <a:avLst>
              <a:gd name="adj" fmla="val 12171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Arc plein 10"/>
          <p:cNvSpPr/>
          <p:nvPr/>
        </p:nvSpPr>
        <p:spPr>
          <a:xfrm>
            <a:off x="2302310" y="4149080"/>
            <a:ext cx="1333586" cy="1348154"/>
          </a:xfrm>
          <a:prstGeom prst="blockArc">
            <a:avLst>
              <a:gd name="adj1" fmla="val 15220728"/>
              <a:gd name="adj2" fmla="val 19346073"/>
              <a:gd name="adj3" fmla="val 11855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7" name="ZoneTexte 36"/>
          <p:cNvSpPr txBox="1"/>
          <p:nvPr/>
        </p:nvSpPr>
        <p:spPr>
          <a:xfrm>
            <a:off x="2494050" y="4627680"/>
            <a:ext cx="955006" cy="379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/>
              <a:t>10 sec</a:t>
            </a:r>
            <a:endParaRPr lang="en-GB" b="1" dirty="0"/>
          </a:p>
        </p:txBody>
      </p:sp>
      <p:grpSp>
        <p:nvGrpSpPr>
          <p:cNvPr id="19" name="Groupe 18"/>
          <p:cNvGrpSpPr/>
          <p:nvPr/>
        </p:nvGrpSpPr>
        <p:grpSpPr>
          <a:xfrm>
            <a:off x="2319125" y="1484784"/>
            <a:ext cx="4866424" cy="1776955"/>
            <a:chOff x="2319125" y="1480925"/>
            <a:chExt cx="4866424" cy="1776955"/>
          </a:xfrm>
        </p:grpSpPr>
        <p:sp>
          <p:nvSpPr>
            <p:cNvPr id="3" name="Flèche droite 2"/>
            <p:cNvSpPr/>
            <p:nvPr/>
          </p:nvSpPr>
          <p:spPr>
            <a:xfrm>
              <a:off x="2319125" y="1948454"/>
              <a:ext cx="4407489" cy="530810"/>
            </a:xfrm>
            <a:prstGeom prst="rightArrow">
              <a:avLst>
                <a:gd name="adj1" fmla="val 100000"/>
                <a:gd name="adj2" fmla="val 43396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Virage 4"/>
            <p:cNvSpPr/>
            <p:nvPr/>
          </p:nvSpPr>
          <p:spPr>
            <a:xfrm rot="4832985">
              <a:off x="4605059" y="1897462"/>
              <a:ext cx="833989" cy="1313215"/>
            </a:xfrm>
            <a:prstGeom prst="bentArrow">
              <a:avLst>
                <a:gd name="adj1" fmla="val 51678"/>
                <a:gd name="adj2" fmla="val 14100"/>
                <a:gd name="adj3" fmla="val 25000"/>
                <a:gd name="adj4" fmla="val 70582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0" name="Virage 29"/>
            <p:cNvSpPr/>
            <p:nvPr/>
          </p:nvSpPr>
          <p:spPr>
            <a:xfrm rot="5777677" flipH="1">
              <a:off x="5722852" y="1219949"/>
              <a:ext cx="739501" cy="1274670"/>
            </a:xfrm>
            <a:prstGeom prst="bentArrow">
              <a:avLst>
                <a:gd name="adj1" fmla="val 51678"/>
                <a:gd name="adj2" fmla="val 10813"/>
                <a:gd name="adj3" fmla="val 25000"/>
                <a:gd name="adj4" fmla="val 66841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3" name="Virage 32"/>
            <p:cNvSpPr/>
            <p:nvPr/>
          </p:nvSpPr>
          <p:spPr>
            <a:xfrm rot="4663590" flipH="1">
              <a:off x="5234614" y="1190379"/>
              <a:ext cx="673653" cy="1254746"/>
            </a:xfrm>
            <a:prstGeom prst="bentArrow">
              <a:avLst>
                <a:gd name="adj1" fmla="val 32940"/>
                <a:gd name="adj2" fmla="val 19168"/>
                <a:gd name="adj3" fmla="val 25000"/>
                <a:gd name="adj4" fmla="val 7094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4" name="ZoneTexte 33"/>
            <p:cNvSpPr txBox="1"/>
            <p:nvPr/>
          </p:nvSpPr>
          <p:spPr>
            <a:xfrm>
              <a:off x="4975225" y="2024121"/>
              <a:ext cx="1580018" cy="379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smtClean="0">
                  <a:solidFill>
                    <a:schemeClr val="bg1"/>
                  </a:solidFill>
                </a:rPr>
                <a:t>40%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sp>
          <p:nvSpPr>
            <p:cNvPr id="35" name="ZoneTexte 34"/>
            <p:cNvSpPr txBox="1"/>
            <p:nvPr/>
          </p:nvSpPr>
          <p:spPr>
            <a:xfrm>
              <a:off x="4655044" y="2888548"/>
              <a:ext cx="25305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smtClean="0"/>
                <a:t>Fuite</a:t>
              </a:r>
              <a:r>
                <a:rPr lang="fr-FR" dirty="0" smtClean="0"/>
                <a:t> des internautes</a:t>
              </a:r>
              <a:endParaRPr lang="en-GB" dirty="0"/>
            </a:p>
          </p:txBody>
        </p:sp>
      </p:grpSp>
      <p:grpSp>
        <p:nvGrpSpPr>
          <p:cNvPr id="18" name="Groupe 17"/>
          <p:cNvGrpSpPr/>
          <p:nvPr/>
        </p:nvGrpSpPr>
        <p:grpSpPr>
          <a:xfrm>
            <a:off x="2195736" y="1961154"/>
            <a:ext cx="2826318" cy="1311955"/>
            <a:chOff x="2195736" y="1961154"/>
            <a:chExt cx="2826318" cy="1311955"/>
          </a:xfrm>
        </p:grpSpPr>
        <p:sp>
          <p:nvSpPr>
            <p:cNvPr id="2" name="ZoneTexte 1"/>
            <p:cNvSpPr txBox="1"/>
            <p:nvPr/>
          </p:nvSpPr>
          <p:spPr>
            <a:xfrm>
              <a:off x="2195736" y="2903777"/>
              <a:ext cx="25305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/>
                <a:t>Affichage du site </a:t>
              </a:r>
            </a:p>
          </p:txBody>
        </p:sp>
        <p:sp>
          <p:nvSpPr>
            <p:cNvPr id="24" name="Flèche droite 23"/>
            <p:cNvSpPr/>
            <p:nvPr/>
          </p:nvSpPr>
          <p:spPr>
            <a:xfrm>
              <a:off x="2319126" y="1961154"/>
              <a:ext cx="2702928" cy="530810"/>
            </a:xfrm>
            <a:prstGeom prst="rightArrow">
              <a:avLst>
                <a:gd name="adj1" fmla="val 100000"/>
                <a:gd name="adj2" fmla="val 45399"/>
              </a:avLst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ZoneTexte 5"/>
            <p:cNvSpPr txBox="1"/>
            <p:nvPr/>
          </p:nvSpPr>
          <p:spPr>
            <a:xfrm>
              <a:off x="2771800" y="2019043"/>
              <a:ext cx="16561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smtClean="0">
                  <a:solidFill>
                    <a:schemeClr val="bg1"/>
                  </a:solidFill>
                </a:rPr>
                <a:t>+ 3 secondes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06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0" grpId="0" animBg="1"/>
      <p:bldP spid="11" grpId="0" animBg="1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2465443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2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0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4501387" y="205789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5" name="Groupe 24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6" name="Image 25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5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9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1" name="Rectangle 30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ZoneTexte 31"/>
          <p:cNvSpPr txBox="1"/>
          <p:nvPr/>
        </p:nvSpPr>
        <p:spPr>
          <a:xfrm>
            <a:off x="336057" y="889165"/>
            <a:ext cx="851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L’interface Homme-Machine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8" name="Shape 1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3636" y="1844824"/>
            <a:ext cx="6769876" cy="353482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115616" y="1772816"/>
            <a:ext cx="6898816" cy="93610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/>
          <p:cNvSpPr/>
          <p:nvPr/>
        </p:nvSpPr>
        <p:spPr>
          <a:xfrm>
            <a:off x="1115616" y="5085184"/>
            <a:ext cx="6898816" cy="3664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/>
        </p:nvSpPr>
        <p:spPr>
          <a:xfrm flipV="1">
            <a:off x="3131840" y="3789040"/>
            <a:ext cx="2376264" cy="4320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/>
        </p:nvSpPr>
        <p:spPr>
          <a:xfrm flipV="1">
            <a:off x="5638168" y="2348880"/>
            <a:ext cx="2376264" cy="3600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 29"/>
          <p:cNvSpPr/>
          <p:nvPr/>
        </p:nvSpPr>
        <p:spPr>
          <a:xfrm flipV="1">
            <a:off x="6902500" y="1772816"/>
            <a:ext cx="1111932" cy="5760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/>
          <p:cNvSpPr txBox="1"/>
          <p:nvPr/>
        </p:nvSpPr>
        <p:spPr>
          <a:xfrm>
            <a:off x="1051926" y="1484784"/>
            <a:ext cx="1080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smtClean="0">
                <a:solidFill>
                  <a:srgbClr val="FF0000"/>
                </a:solidFill>
              </a:rPr>
              <a:t>Header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1193636" y="5474736"/>
            <a:ext cx="1080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err="1" smtClean="0">
                <a:solidFill>
                  <a:srgbClr val="FF0000"/>
                </a:solidFill>
              </a:rPr>
              <a:t>Footer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34" name="ZoneTexte 33"/>
          <p:cNvSpPr txBox="1"/>
          <p:nvPr/>
        </p:nvSpPr>
        <p:spPr>
          <a:xfrm>
            <a:off x="3131840" y="3514328"/>
            <a:ext cx="16561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smtClean="0">
                <a:solidFill>
                  <a:srgbClr val="FF0000"/>
                </a:solidFill>
              </a:rPr>
              <a:t>Fonction Recherche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6665438" y="1484783"/>
            <a:ext cx="16561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smtClean="0">
                <a:solidFill>
                  <a:srgbClr val="FF0000"/>
                </a:solidFill>
              </a:rPr>
              <a:t>Interface de connexion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36" name="ZoneTexte 35"/>
          <p:cNvSpPr txBox="1"/>
          <p:nvPr/>
        </p:nvSpPr>
        <p:spPr>
          <a:xfrm>
            <a:off x="8014378" y="2390400"/>
            <a:ext cx="928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smtClean="0">
                <a:solidFill>
                  <a:srgbClr val="FF0000"/>
                </a:solidFill>
              </a:rPr>
              <a:t>Raccourcis</a:t>
            </a:r>
            <a:endParaRPr lang="en-GB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30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30" grpId="0" animBg="1"/>
      <p:bldP spid="30" grpId="1" animBg="1"/>
      <p:bldP spid="3" grpId="0"/>
      <p:bldP spid="3" grpId="1"/>
      <p:bldP spid="33" grpId="0"/>
      <p:bldP spid="33" grpId="1"/>
      <p:bldP spid="34" grpId="0"/>
      <p:bldP spid="34" grpId="1"/>
      <p:bldP spid="35" grpId="0"/>
      <p:bldP spid="35" grpId="1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6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 diagramme de cas d’utilisation 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90" y="1408968"/>
            <a:ext cx="8365016" cy="432428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7877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7</a:t>
              </a:fld>
              <a:r>
                <a:rPr lang="fr-FR" sz="1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Inscription et Connexion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668744" y="1844824"/>
            <a:ext cx="3629428" cy="2520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b="1" dirty="0" smtClean="0"/>
              <a:t>BEBER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244537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prstClr val="black">
                      <a:lumMod val="85000"/>
                      <a:lumOff val="15000"/>
                    </a:prst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8</a:t>
              </a:fld>
              <a:r>
                <a:rPr lang="fr-FR" sz="1800" b="1" dirty="0" smtClean="0">
                  <a:solidFill>
                    <a:prstClr val="black">
                      <a:lumMod val="85000"/>
                      <a:lumOff val="15000"/>
                    </a:prst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Upload</a:t>
            </a:r>
            <a:r>
              <a:rPr lang="fr-FR" b="1" dirty="0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 de musiques : la page web</a:t>
            </a:r>
            <a:endParaRPr lang="en-GB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762" y="1391559"/>
            <a:ext cx="8260472" cy="4273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ZoneTexte 21"/>
          <p:cNvSpPr txBox="1"/>
          <p:nvPr/>
        </p:nvSpPr>
        <p:spPr>
          <a:xfrm>
            <a:off x="3520581" y="2905227"/>
            <a:ext cx="53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1" dirty="0" smtClean="0">
                <a:solidFill>
                  <a:srgbClr val="FF0000"/>
                </a:solidFill>
              </a:rPr>
              <a:t>Titre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3518006" y="3184820"/>
            <a:ext cx="53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1" dirty="0" smtClean="0">
                <a:solidFill>
                  <a:srgbClr val="FF0000"/>
                </a:solidFill>
              </a:rPr>
              <a:t>Titre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3347864" y="3446726"/>
            <a:ext cx="8568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1" dirty="0" smtClean="0">
                <a:solidFill>
                  <a:srgbClr val="FF0000"/>
                </a:solidFill>
              </a:rPr>
              <a:t>Genre</a:t>
            </a:r>
            <a:endParaRPr lang="en-GB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6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12"/>
            <a:ext cx="9143999" cy="685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45" y="17865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/>
          <p:cNvSpPr txBox="1"/>
          <p:nvPr/>
        </p:nvSpPr>
        <p:spPr>
          <a:xfrm>
            <a:off x="6498453" y="197361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Résultat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6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509961" y="203154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Cahier des charges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1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028" y="116632"/>
            <a:ext cx="1986300" cy="52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4510695" y="200773"/>
            <a:ext cx="2164051" cy="3231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5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Développement</a:t>
            </a:r>
            <a:endParaRPr lang="en-GB" sz="1500" b="1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19" name="Picture 3" descr="C:\Users\Aline\Desktop\bouton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744" y="174688"/>
            <a:ext cx="1819087" cy="3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2504321" y="197923"/>
            <a:ext cx="2164051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entury Schoolbook" panose="02040604050505020304" pitchFamily="18" charset="0"/>
              </a:rPr>
              <a:t>Conception</a:t>
            </a:r>
            <a:endParaRPr lang="en-GB" sz="1400" dirty="0">
              <a:solidFill>
                <a:prstClr val="black">
                  <a:lumMod val="85000"/>
                  <a:lumOff val="15000"/>
                </a:prstClr>
              </a:solidFill>
              <a:latin typeface="Century Schoolbook" panose="020406040505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575" y="6222798"/>
            <a:ext cx="9144000" cy="666000"/>
            <a:chOff x="-7484" y="6208284"/>
            <a:chExt cx="9144000" cy="666000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571" b="11122"/>
            <a:stretch/>
          </p:blipFill>
          <p:spPr>
            <a:xfrm>
              <a:off x="-7484" y="6227439"/>
              <a:ext cx="9144000" cy="638628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-7484" y="6208284"/>
              <a:ext cx="9143999" cy="666000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31" name="Espace réservé du pied de page 6"/>
            <p:cNvSpPr txBox="1">
              <a:spLocks noChangeArrowheads="1"/>
            </p:cNvSpPr>
            <p:nvPr/>
          </p:nvSpPr>
          <p:spPr bwMode="auto">
            <a:xfrm>
              <a:off x="8615581" y="6392945"/>
              <a:ext cx="4447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>
                <a:defRPr sz="900"/>
              </a:lvl1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fld id="{9DED7B3A-751A-46EA-B5A4-32AC8363CE73}" type="slidenum">
                <a:rPr lang="fr-FR" sz="1800" b="1" smtClean="0">
                  <a:solidFill>
                    <a:prstClr val="black">
                      <a:lumMod val="85000"/>
                      <a:lumOff val="15000"/>
                    </a:prstClr>
                  </a:solidFill>
                  <a:cs typeface="Arial" pitchFamily="34" charset="0"/>
                </a:rPr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t>9</a:t>
              </a:fld>
              <a:r>
                <a:rPr lang="fr-FR" sz="1800" b="1" dirty="0" smtClean="0">
                  <a:solidFill>
                    <a:prstClr val="black">
                      <a:lumMod val="85000"/>
                      <a:lumOff val="15000"/>
                    </a:prst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2" name="Sous-titre 2"/>
            <p:cNvSpPr txBox="1">
              <a:spLocks/>
            </p:cNvSpPr>
            <p:nvPr/>
          </p:nvSpPr>
          <p:spPr>
            <a:xfrm>
              <a:off x="1317125" y="6453336"/>
              <a:ext cx="6552728" cy="3373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200" dirty="0" smtClean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DUT Informatique de Lyon I  2014/2015 – Programme « Année spéciale »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0651" y="750190"/>
            <a:ext cx="8742695" cy="5314078"/>
          </a:xfrm>
          <a:prstGeom prst="rect">
            <a:avLst/>
          </a:prstGeom>
          <a:solidFill>
            <a:srgbClr val="F9F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338041" y="899428"/>
            <a:ext cx="851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Upload</a:t>
            </a:r>
            <a:r>
              <a:rPr lang="fr-FR" b="1" dirty="0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 de musiques : la modélisation</a:t>
            </a:r>
            <a:endParaRPr lang="en-GB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17"/>
          <a:stretch/>
        </p:blipFill>
        <p:spPr>
          <a:xfrm>
            <a:off x="1331184" y="1230790"/>
            <a:ext cx="6909688" cy="4795378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7881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Personnalisé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886</Words>
  <Application>Microsoft Office PowerPoint</Application>
  <PresentationFormat>Affichage à l'écran (4:3)</PresentationFormat>
  <Paragraphs>256</Paragraphs>
  <Slides>20</Slides>
  <Notes>2</Notes>
  <HiddenSlides>1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1" baseType="lpstr">
      <vt:lpstr>Thème Office</vt:lpstr>
      <vt:lpstr>Projet tuteuré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Démonstration</vt:lpstr>
      <vt:lpstr>Bilan</vt:lpstr>
      <vt:lpstr>Présentation PowerPoint</vt:lpstr>
      <vt:lpstr>Merci pour votre attention!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Aline</dc:creator>
  <cp:lastModifiedBy>Aline</cp:lastModifiedBy>
  <cp:revision>57</cp:revision>
  <dcterms:created xsi:type="dcterms:W3CDTF">2015-05-08T09:06:27Z</dcterms:created>
  <dcterms:modified xsi:type="dcterms:W3CDTF">2015-05-25T15:53:42Z</dcterms:modified>
</cp:coreProperties>
</file>